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9"/>
  </p:notesMasterIdLst>
  <p:sldIdLst>
    <p:sldId id="256" r:id="rId2"/>
    <p:sldId id="339" r:id="rId3"/>
    <p:sldId id="340" r:id="rId4"/>
    <p:sldId id="341" r:id="rId5"/>
    <p:sldId id="342" r:id="rId6"/>
    <p:sldId id="343" r:id="rId7"/>
    <p:sldId id="356" r:id="rId8"/>
    <p:sldId id="357"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411" r:id="rId75"/>
    <p:sldId id="412" r:id="rId76"/>
    <p:sldId id="413" r:id="rId77"/>
    <p:sldId id="414" r:id="rId7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11893"/>
    <a:srgbClr val="FF0000"/>
    <a:srgbClr val="47CFFF"/>
    <a:srgbClr val="6699FF"/>
    <a:srgbClr val="F2F2F2"/>
    <a:srgbClr val="FFCCFF"/>
    <a:srgbClr val="CCECFF"/>
    <a:srgbClr val="FFFF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63" d="100"/>
          <a:sy n="63" d="100"/>
        </p:scale>
        <p:origin x="128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77</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1.xml"/><Relationship Id="rId4" Type="http://schemas.openxmlformats.org/officeDocument/2006/relationships/image" Target="../media/image65.tiff"/></Relationships>
</file>

<file path=ppt/slides/_rels/slide7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xml"/><Relationship Id="rId4" Type="http://schemas.openxmlformats.org/officeDocument/2006/relationships/image" Target="../media/image68.emf"/></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1.xml"/><Relationship Id="rId4" Type="http://schemas.openxmlformats.org/officeDocument/2006/relationships/image" Target="../media/image7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a:t>
            </a:r>
            <a:r>
              <a:rPr lang="ja-JP" altLang="en-US" sz="3200">
                <a:solidFill>
                  <a:srgbClr val="011893"/>
                </a:solidFill>
              </a:rPr>
              <a:t>動力学法</a:t>
            </a:r>
            <a:r>
              <a:rPr lang="en-US" altLang="ja-JP" sz="3200">
                <a:solidFill>
                  <a:srgbClr val="011893"/>
                </a:solidFill>
              </a:rPr>
              <a:t>(2) </a:t>
            </a:r>
            <a:r>
              <a:rPr lang="ja-JP" altLang="en-US" sz="3200">
                <a:solidFill>
                  <a:srgbClr val="011893"/>
                </a:solidFill>
              </a:rPr>
              <a:t>相図の決定とダイナミクス</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1A036371-17AF-7926-F1F6-B96AA0039E6C}"/>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
        <p:nvSpPr>
          <p:cNvPr id="11" name="テキスト ボックス 10">
            <a:extLst>
              <a:ext uri="{FF2B5EF4-FFF2-40B4-BE49-F238E27FC236}">
                <a16:creationId xmlns:a16="http://schemas.microsoft.com/office/drawing/2014/main" id="{2DD5C7DF-AA4E-029C-529C-23397820ABFD}"/>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9AFD4-A862-8099-4EF5-7B22D136D97D}"/>
              </a:ext>
            </a:extLst>
          </p:cNvPr>
          <p:cNvSpPr>
            <a:spLocks noGrp="1"/>
          </p:cNvSpPr>
          <p:nvPr>
            <p:ph type="body" sz="quarter" idx="10"/>
          </p:nvPr>
        </p:nvSpPr>
        <p:spPr/>
        <p:txBody>
          <a:bodyPr/>
          <a:lstStyle/>
          <a:p>
            <a:r>
              <a:rPr kumimoji="1" lang="ja-JP" altLang="en-US"/>
              <a:t>気液転移</a:t>
            </a:r>
            <a:r>
              <a:rPr kumimoji="1" lang="en-US" altLang="ja-JP"/>
              <a:t>(</a:t>
            </a:r>
            <a:r>
              <a:rPr kumimoji="1" lang="ja-JP" altLang="en-US"/>
              <a:t>復習</a:t>
            </a:r>
            <a:r>
              <a:rPr kumimoji="1" lang="en-US" altLang="ja-JP"/>
              <a:t>)</a:t>
            </a:r>
            <a:endParaRPr kumimoji="1" lang="ja-JP" altLang="en-US"/>
          </a:p>
        </p:txBody>
      </p:sp>
      <p:sp>
        <p:nvSpPr>
          <p:cNvPr id="3" name="正方形/長方形 2">
            <a:extLst>
              <a:ext uri="{FF2B5EF4-FFF2-40B4-BE49-F238E27FC236}">
                <a16:creationId xmlns:a16="http://schemas.microsoft.com/office/drawing/2014/main" id="{8F5C0695-D83E-52B2-5657-C84269D32369}"/>
              </a:ext>
            </a:extLst>
          </p:cNvPr>
          <p:cNvSpPr/>
          <p:nvPr/>
        </p:nvSpPr>
        <p:spPr>
          <a:xfrm>
            <a:off x="3059832" y="191683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880E870D-FB70-6FE3-8033-5EC843C96360}"/>
              </a:ext>
            </a:extLst>
          </p:cNvPr>
          <p:cNvSpPr/>
          <p:nvPr/>
        </p:nvSpPr>
        <p:spPr>
          <a:xfrm>
            <a:off x="3347864" y="198884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0F911AA-BAEE-DD31-8140-8C52799D1E60}"/>
              </a:ext>
            </a:extLst>
          </p:cNvPr>
          <p:cNvSpPr/>
          <p:nvPr/>
        </p:nvSpPr>
        <p:spPr>
          <a:xfrm>
            <a:off x="3779912"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DF7CD4A-A4D3-D4E0-0A65-79B00634A295}"/>
              </a:ext>
            </a:extLst>
          </p:cNvPr>
          <p:cNvSpPr/>
          <p:nvPr/>
        </p:nvSpPr>
        <p:spPr>
          <a:xfrm>
            <a:off x="3419872"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D8894AB-5D4D-9EA0-3F7D-118AA57ADA4F}"/>
              </a:ext>
            </a:extLst>
          </p:cNvPr>
          <p:cNvSpPr/>
          <p:nvPr/>
        </p:nvSpPr>
        <p:spPr>
          <a:xfrm>
            <a:off x="3995936"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CE1AEE2-C17E-6942-2B97-79FEB3CB96C0}"/>
              </a:ext>
            </a:extLst>
          </p:cNvPr>
          <p:cNvSpPr/>
          <p:nvPr/>
        </p:nvSpPr>
        <p:spPr>
          <a:xfrm>
            <a:off x="4572000" y="220486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343B827-6995-1094-583A-90401E705638}"/>
              </a:ext>
            </a:extLst>
          </p:cNvPr>
          <p:cNvSpPr/>
          <p:nvPr/>
        </p:nvSpPr>
        <p:spPr>
          <a:xfrm>
            <a:off x="4788024"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81722074-80BC-AB70-F4B2-3346B9D746E4}"/>
              </a:ext>
            </a:extLst>
          </p:cNvPr>
          <p:cNvSpPr/>
          <p:nvPr/>
        </p:nvSpPr>
        <p:spPr>
          <a:xfrm>
            <a:off x="5436096" y="227687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22E7E4C-D1E6-0F5A-73D7-A7A298EBC183}"/>
              </a:ext>
            </a:extLst>
          </p:cNvPr>
          <p:cNvSpPr/>
          <p:nvPr/>
        </p:nvSpPr>
        <p:spPr>
          <a:xfrm>
            <a:off x="5364088"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8D148F76-BC60-F85E-ACBB-7129E48F8559}"/>
              </a:ext>
            </a:extLst>
          </p:cNvPr>
          <p:cNvSpPr/>
          <p:nvPr/>
        </p:nvSpPr>
        <p:spPr>
          <a:xfrm>
            <a:off x="3923928" y="29249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560F668-040A-649B-A185-EE776AA01AFF}"/>
              </a:ext>
            </a:extLst>
          </p:cNvPr>
          <p:cNvSpPr/>
          <p:nvPr/>
        </p:nvSpPr>
        <p:spPr>
          <a:xfrm>
            <a:off x="5004048"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F4F85BF-4638-81BE-E9E5-CE2C9272B7E5}"/>
              </a:ext>
            </a:extLst>
          </p:cNvPr>
          <p:cNvSpPr txBox="1"/>
          <p:nvPr/>
        </p:nvSpPr>
        <p:spPr>
          <a:xfrm>
            <a:off x="1691680" y="1124744"/>
            <a:ext cx="6032421" cy="461665"/>
          </a:xfrm>
          <a:prstGeom prst="rect">
            <a:avLst/>
          </a:prstGeom>
          <a:noFill/>
        </p:spPr>
        <p:txBody>
          <a:bodyPr wrap="none" rtlCol="0">
            <a:spAutoFit/>
          </a:bodyPr>
          <a:lstStyle/>
          <a:p>
            <a:r>
              <a:rPr kumimoji="1" lang="ja-JP" altLang="en-US" sz="2400" dirty="0"/>
              <a:t>箱の中に原子を入れてしばらく放っておく</a:t>
            </a:r>
          </a:p>
        </p:txBody>
      </p:sp>
      <p:sp>
        <p:nvSpPr>
          <p:cNvPr id="15" name="正方形/長方形 14">
            <a:extLst>
              <a:ext uri="{FF2B5EF4-FFF2-40B4-BE49-F238E27FC236}">
                <a16:creationId xmlns:a16="http://schemas.microsoft.com/office/drawing/2014/main" id="{24424568-BAEB-EC5E-180C-086623EFD172}"/>
              </a:ext>
            </a:extLst>
          </p:cNvPr>
          <p:cNvSpPr/>
          <p:nvPr/>
        </p:nvSpPr>
        <p:spPr>
          <a:xfrm>
            <a:off x="89959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9A6C057-B7C1-F883-4896-526709948E20}"/>
              </a:ext>
            </a:extLst>
          </p:cNvPr>
          <p:cNvSpPr/>
          <p:nvPr/>
        </p:nvSpPr>
        <p:spPr>
          <a:xfrm>
            <a:off x="971600"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A59A770-351E-2372-01E3-A9BED015EDD9}"/>
              </a:ext>
            </a:extLst>
          </p:cNvPr>
          <p:cNvSpPr/>
          <p:nvPr/>
        </p:nvSpPr>
        <p:spPr>
          <a:xfrm>
            <a:off x="1331640"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18C022F6-46EC-EE79-2771-B5B813211D8D}"/>
              </a:ext>
            </a:extLst>
          </p:cNvPr>
          <p:cNvSpPr/>
          <p:nvPr/>
        </p:nvSpPr>
        <p:spPr>
          <a:xfrm>
            <a:off x="97160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3553E91-10CB-AB4C-2CE3-0EEE9BF47A8A}"/>
              </a:ext>
            </a:extLst>
          </p:cNvPr>
          <p:cNvSpPr/>
          <p:nvPr/>
        </p:nvSpPr>
        <p:spPr>
          <a:xfrm>
            <a:off x="1331640"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348CC8-28FF-04B7-09B6-CA699E53A037}"/>
              </a:ext>
            </a:extLst>
          </p:cNvPr>
          <p:cNvSpPr/>
          <p:nvPr/>
        </p:nvSpPr>
        <p:spPr>
          <a:xfrm>
            <a:off x="1835696"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BC220C-A87A-5E74-EE93-338185432E26}"/>
              </a:ext>
            </a:extLst>
          </p:cNvPr>
          <p:cNvSpPr/>
          <p:nvPr/>
        </p:nvSpPr>
        <p:spPr>
          <a:xfrm>
            <a:off x="169168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848E633-B343-9A92-446D-750051A174D2}"/>
              </a:ext>
            </a:extLst>
          </p:cNvPr>
          <p:cNvSpPr/>
          <p:nvPr/>
        </p:nvSpPr>
        <p:spPr>
          <a:xfrm>
            <a:off x="1907704"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495E61C-8941-11F1-0B2B-00086730F132}"/>
              </a:ext>
            </a:extLst>
          </p:cNvPr>
          <p:cNvSpPr/>
          <p:nvPr/>
        </p:nvSpPr>
        <p:spPr>
          <a:xfrm>
            <a:off x="2051720"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B69B30D-8499-86CC-2F3B-50FF9B4D2D24}"/>
              </a:ext>
            </a:extLst>
          </p:cNvPr>
          <p:cNvSpPr/>
          <p:nvPr/>
        </p:nvSpPr>
        <p:spPr>
          <a:xfrm>
            <a:off x="97160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424BC21-8634-2D36-8B75-D923639C6CCB}"/>
              </a:ext>
            </a:extLst>
          </p:cNvPr>
          <p:cNvSpPr/>
          <p:nvPr/>
        </p:nvSpPr>
        <p:spPr>
          <a:xfrm>
            <a:off x="1475656" y="45091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A8F5749-A4F4-8F93-31EE-BF18AE7FFC73}"/>
              </a:ext>
            </a:extLst>
          </p:cNvPr>
          <p:cNvSpPr/>
          <p:nvPr/>
        </p:nvSpPr>
        <p:spPr>
          <a:xfrm>
            <a:off x="522007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E500800F-F82D-A68C-F367-66020DE362AC}"/>
              </a:ext>
            </a:extLst>
          </p:cNvPr>
          <p:cNvSpPr/>
          <p:nvPr/>
        </p:nvSpPr>
        <p:spPr>
          <a:xfrm>
            <a:off x="5508104"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07B09FB6-FEC5-804F-B4D3-282B64DD1DC5}"/>
              </a:ext>
            </a:extLst>
          </p:cNvPr>
          <p:cNvSpPr/>
          <p:nvPr/>
        </p:nvSpPr>
        <p:spPr>
          <a:xfrm>
            <a:off x="601216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5855A64C-DA7F-DE51-F3DD-C9BADFEFBB05}"/>
              </a:ext>
            </a:extLst>
          </p:cNvPr>
          <p:cNvSpPr/>
          <p:nvPr/>
        </p:nvSpPr>
        <p:spPr>
          <a:xfrm>
            <a:off x="5436096"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28A20F76-82A0-F100-3168-8C6FB6F99B54}"/>
              </a:ext>
            </a:extLst>
          </p:cNvPr>
          <p:cNvSpPr/>
          <p:nvPr/>
        </p:nvSpPr>
        <p:spPr>
          <a:xfrm>
            <a:off x="622818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D7744D5-CAE1-5863-A902-28AD4EDA3AD7}"/>
              </a:ext>
            </a:extLst>
          </p:cNvPr>
          <p:cNvSpPr/>
          <p:nvPr/>
        </p:nvSpPr>
        <p:spPr>
          <a:xfrm>
            <a:off x="6588224"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474BA9D-F47C-BDA0-917A-F1BD7FBB564F}"/>
              </a:ext>
            </a:extLst>
          </p:cNvPr>
          <p:cNvSpPr/>
          <p:nvPr/>
        </p:nvSpPr>
        <p:spPr>
          <a:xfrm>
            <a:off x="6948264"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162D7B4-EC8B-FDA4-2921-FF5E0A9EA729}"/>
              </a:ext>
            </a:extLst>
          </p:cNvPr>
          <p:cNvSpPr/>
          <p:nvPr/>
        </p:nvSpPr>
        <p:spPr>
          <a:xfrm>
            <a:off x="7236296"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ED0ED5B-D30B-F9C4-A5CD-142FA61F5456}"/>
              </a:ext>
            </a:extLst>
          </p:cNvPr>
          <p:cNvSpPr/>
          <p:nvPr/>
        </p:nvSpPr>
        <p:spPr>
          <a:xfrm>
            <a:off x="7524328"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8C65299-3D22-03DB-2CC4-34E668A967A9}"/>
              </a:ext>
            </a:extLst>
          </p:cNvPr>
          <p:cNvSpPr/>
          <p:nvPr/>
        </p:nvSpPr>
        <p:spPr>
          <a:xfrm>
            <a:off x="6300192"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F91599F-28CE-FF9D-AC2E-370B83E0A200}"/>
              </a:ext>
            </a:extLst>
          </p:cNvPr>
          <p:cNvSpPr/>
          <p:nvPr/>
        </p:nvSpPr>
        <p:spPr>
          <a:xfrm>
            <a:off x="694826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4D7DE2BA-BBC4-A5EF-859E-5290878919A1}"/>
              </a:ext>
            </a:extLst>
          </p:cNvPr>
          <p:cNvSpPr/>
          <p:nvPr/>
        </p:nvSpPr>
        <p:spPr>
          <a:xfrm rot="2700000">
            <a:off x="2533395" y="3424691"/>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5467950-BF6D-3886-4176-8F31479BEA7B}"/>
              </a:ext>
            </a:extLst>
          </p:cNvPr>
          <p:cNvSpPr/>
          <p:nvPr/>
        </p:nvSpPr>
        <p:spPr>
          <a:xfrm rot="18900000">
            <a:off x="6133794" y="3424692"/>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7ADB51C-4786-7C17-DBAD-7B1C6576BB55}"/>
              </a:ext>
            </a:extLst>
          </p:cNvPr>
          <p:cNvSpPr txBox="1"/>
          <p:nvPr/>
        </p:nvSpPr>
        <p:spPr>
          <a:xfrm>
            <a:off x="467544" y="3284984"/>
            <a:ext cx="1954381" cy="646331"/>
          </a:xfrm>
          <a:prstGeom prst="rect">
            <a:avLst/>
          </a:prstGeom>
          <a:noFill/>
        </p:spPr>
        <p:txBody>
          <a:bodyPr wrap="none" rtlCol="0">
            <a:spAutoFit/>
          </a:bodyPr>
          <a:lstStyle/>
          <a:p>
            <a:r>
              <a:rPr lang="ja-JP" altLang="en-US" dirty="0"/>
              <a:t>低温なら偏る</a:t>
            </a:r>
            <a:endParaRPr lang="en-US" altLang="ja-JP" dirty="0"/>
          </a:p>
          <a:p>
            <a:r>
              <a:rPr lang="en-US" altLang="ja-JP" dirty="0"/>
              <a:t>(</a:t>
            </a:r>
            <a:r>
              <a:rPr lang="ja-JP" altLang="en-US" dirty="0"/>
              <a:t>エネルギー重視</a:t>
            </a:r>
            <a:r>
              <a:rPr lang="en-US" altLang="ja-JP" dirty="0"/>
              <a:t>)</a:t>
            </a:r>
          </a:p>
        </p:txBody>
      </p:sp>
      <p:sp>
        <p:nvSpPr>
          <p:cNvPr id="40" name="テキスト ボックス 39">
            <a:extLst>
              <a:ext uri="{FF2B5EF4-FFF2-40B4-BE49-F238E27FC236}">
                <a16:creationId xmlns:a16="http://schemas.microsoft.com/office/drawing/2014/main" id="{04FFAD9F-7D20-C22E-4AC6-90C18EA5E682}"/>
              </a:ext>
            </a:extLst>
          </p:cNvPr>
          <p:cNvSpPr txBox="1"/>
          <p:nvPr/>
        </p:nvSpPr>
        <p:spPr>
          <a:xfrm>
            <a:off x="6660232" y="3284984"/>
            <a:ext cx="2185214" cy="646331"/>
          </a:xfrm>
          <a:prstGeom prst="rect">
            <a:avLst/>
          </a:prstGeom>
          <a:noFill/>
        </p:spPr>
        <p:txBody>
          <a:bodyPr wrap="none" rtlCol="0">
            <a:spAutoFit/>
          </a:bodyPr>
          <a:lstStyle/>
          <a:p>
            <a:r>
              <a:rPr lang="ja-JP" altLang="en-US" dirty="0"/>
              <a:t>高温ならばらける</a:t>
            </a:r>
            <a:endParaRPr lang="en-US" altLang="ja-JP" dirty="0"/>
          </a:p>
          <a:p>
            <a:r>
              <a:rPr lang="en-US" altLang="ja-JP" dirty="0"/>
              <a:t>(</a:t>
            </a:r>
            <a:r>
              <a:rPr lang="ja-JP" altLang="en-US" dirty="0"/>
              <a:t>エントロピー重視</a:t>
            </a:r>
            <a:r>
              <a:rPr lang="en-US" altLang="ja-JP" dirty="0"/>
              <a:t>)</a:t>
            </a:r>
          </a:p>
        </p:txBody>
      </p:sp>
      <p:sp>
        <p:nvSpPr>
          <p:cNvPr id="41" name="テキスト ボックス 40">
            <a:extLst>
              <a:ext uri="{FF2B5EF4-FFF2-40B4-BE49-F238E27FC236}">
                <a16:creationId xmlns:a16="http://schemas.microsoft.com/office/drawing/2014/main" id="{E3323E5D-5EF3-215F-775D-0EAA10DEF4A8}"/>
              </a:ext>
            </a:extLst>
          </p:cNvPr>
          <p:cNvSpPr txBox="1"/>
          <p:nvPr/>
        </p:nvSpPr>
        <p:spPr>
          <a:xfrm>
            <a:off x="1835696" y="5661248"/>
            <a:ext cx="902811" cy="523220"/>
          </a:xfrm>
          <a:prstGeom prst="rect">
            <a:avLst/>
          </a:prstGeom>
          <a:noFill/>
        </p:spPr>
        <p:txBody>
          <a:bodyPr wrap="none" rtlCol="0">
            <a:spAutoFit/>
          </a:bodyPr>
          <a:lstStyle/>
          <a:p>
            <a:r>
              <a:rPr lang="ja-JP" altLang="en-US" sz="2800"/>
              <a:t>液相</a:t>
            </a:r>
            <a:endParaRPr kumimoji="1" lang="ja-JP" altLang="en-US" sz="2800"/>
          </a:p>
        </p:txBody>
      </p:sp>
      <p:sp>
        <p:nvSpPr>
          <p:cNvPr id="42" name="テキスト ボックス 41">
            <a:extLst>
              <a:ext uri="{FF2B5EF4-FFF2-40B4-BE49-F238E27FC236}">
                <a16:creationId xmlns:a16="http://schemas.microsoft.com/office/drawing/2014/main" id="{FE08FA76-C863-285C-790B-156C5DE313EA}"/>
              </a:ext>
            </a:extLst>
          </p:cNvPr>
          <p:cNvSpPr txBox="1"/>
          <p:nvPr/>
        </p:nvSpPr>
        <p:spPr>
          <a:xfrm>
            <a:off x="6156176" y="5589240"/>
            <a:ext cx="902811" cy="523220"/>
          </a:xfrm>
          <a:prstGeom prst="rect">
            <a:avLst/>
          </a:prstGeom>
          <a:noFill/>
        </p:spPr>
        <p:txBody>
          <a:bodyPr wrap="none" rtlCol="0">
            <a:spAutoFit/>
          </a:bodyPr>
          <a:lstStyle/>
          <a:p>
            <a:r>
              <a:rPr lang="ja-JP" altLang="en-US" sz="2800"/>
              <a:t>気相</a:t>
            </a:r>
            <a:endParaRPr kumimoji="1" lang="ja-JP" altLang="en-US" sz="2800"/>
          </a:p>
        </p:txBody>
      </p:sp>
    </p:spTree>
    <p:extLst>
      <p:ext uri="{BB962C8B-B14F-4D97-AF65-F5344CB8AC3E}">
        <p14:creationId xmlns:p14="http://schemas.microsoft.com/office/powerpoint/2010/main" val="188649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1B0549-DB18-DFC6-4C03-825462CCE2C0}"/>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cxnSp>
        <p:nvCxnSpPr>
          <p:cNvPr id="3" name="直線コネクタ 2">
            <a:extLst>
              <a:ext uri="{FF2B5EF4-FFF2-40B4-BE49-F238E27FC236}">
                <a16:creationId xmlns:a16="http://schemas.microsoft.com/office/drawing/2014/main" id="{382B31F4-C136-2F0B-8A58-1DA97274A817}"/>
              </a:ext>
            </a:extLst>
          </p:cNvPr>
          <p:cNvCxnSpPr>
            <a:cxnSpLocks/>
          </p:cNvCxnSpPr>
          <p:nvPr/>
        </p:nvCxnSpPr>
        <p:spPr>
          <a:xfrm>
            <a:off x="6835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131D671-6310-8C58-C3CE-C2D95C90F26A}"/>
              </a:ext>
            </a:extLst>
          </p:cNvPr>
          <p:cNvCxnSpPr>
            <a:cxnSpLocks/>
          </p:cNvCxnSpPr>
          <p:nvPr/>
        </p:nvCxnSpPr>
        <p:spPr>
          <a:xfrm>
            <a:off x="14036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33CA51B-00DD-4E24-406A-4E888A9C8487}"/>
              </a:ext>
            </a:extLst>
          </p:cNvPr>
          <p:cNvCxnSpPr>
            <a:cxnSpLocks/>
          </p:cNvCxnSpPr>
          <p:nvPr/>
        </p:nvCxnSpPr>
        <p:spPr>
          <a:xfrm>
            <a:off x="21237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BB0E3AD-304E-F489-41AA-2FA5B9A1078D}"/>
              </a:ext>
            </a:extLst>
          </p:cNvPr>
          <p:cNvCxnSpPr>
            <a:cxnSpLocks/>
          </p:cNvCxnSpPr>
          <p:nvPr/>
        </p:nvCxnSpPr>
        <p:spPr>
          <a:xfrm>
            <a:off x="28438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E540E6-BD5C-D735-AB80-9BA93F1F08AF}"/>
              </a:ext>
            </a:extLst>
          </p:cNvPr>
          <p:cNvCxnSpPr>
            <a:cxnSpLocks/>
          </p:cNvCxnSpPr>
          <p:nvPr/>
        </p:nvCxnSpPr>
        <p:spPr>
          <a:xfrm>
            <a:off x="68356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DACC8EF-86E9-1B83-0008-2D431A0D0CDF}"/>
              </a:ext>
            </a:extLst>
          </p:cNvPr>
          <p:cNvCxnSpPr>
            <a:cxnSpLocks/>
          </p:cNvCxnSpPr>
          <p:nvPr/>
        </p:nvCxnSpPr>
        <p:spPr>
          <a:xfrm>
            <a:off x="68356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881414A-0CDC-D372-9574-6CFFB878DD83}"/>
              </a:ext>
            </a:extLst>
          </p:cNvPr>
          <p:cNvCxnSpPr>
            <a:cxnSpLocks/>
          </p:cNvCxnSpPr>
          <p:nvPr/>
        </p:nvCxnSpPr>
        <p:spPr>
          <a:xfrm>
            <a:off x="68356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99D39CD-C459-AE32-5EC6-1244D11A9F10}"/>
              </a:ext>
            </a:extLst>
          </p:cNvPr>
          <p:cNvCxnSpPr>
            <a:cxnSpLocks/>
          </p:cNvCxnSpPr>
          <p:nvPr/>
        </p:nvCxnSpPr>
        <p:spPr>
          <a:xfrm>
            <a:off x="68356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47B88BE2-E0CF-6CE8-EFB4-4849698EAFD5}"/>
              </a:ext>
            </a:extLst>
          </p:cNvPr>
          <p:cNvSpPr/>
          <p:nvPr/>
        </p:nvSpPr>
        <p:spPr>
          <a:xfrm>
            <a:off x="6835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5DCF79D-1FD8-7CEE-7624-DB025F73129D}"/>
              </a:ext>
            </a:extLst>
          </p:cNvPr>
          <p:cNvSpPr/>
          <p:nvPr/>
        </p:nvSpPr>
        <p:spPr>
          <a:xfrm>
            <a:off x="140364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2029D72-6968-52A1-8688-F9751BCCB3E5}"/>
              </a:ext>
            </a:extLst>
          </p:cNvPr>
          <p:cNvCxnSpPr>
            <a:cxnSpLocks/>
          </p:cNvCxnSpPr>
          <p:nvPr/>
        </p:nvCxnSpPr>
        <p:spPr>
          <a:xfrm>
            <a:off x="35638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C16F1F4-6796-20B3-490F-6FEF83723F6F}"/>
              </a:ext>
            </a:extLst>
          </p:cNvPr>
          <p:cNvCxnSpPr>
            <a:cxnSpLocks/>
          </p:cNvCxnSpPr>
          <p:nvPr/>
        </p:nvCxnSpPr>
        <p:spPr>
          <a:xfrm>
            <a:off x="42839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ED70CB7-38C1-A0B6-C9CC-87A530F6D0BB}"/>
              </a:ext>
            </a:extLst>
          </p:cNvPr>
          <p:cNvCxnSpPr>
            <a:cxnSpLocks/>
          </p:cNvCxnSpPr>
          <p:nvPr/>
        </p:nvCxnSpPr>
        <p:spPr>
          <a:xfrm>
            <a:off x="50040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2AAB939-FC47-CA1C-0AEA-4986BC2F634D}"/>
              </a:ext>
            </a:extLst>
          </p:cNvPr>
          <p:cNvCxnSpPr>
            <a:cxnSpLocks/>
          </p:cNvCxnSpPr>
          <p:nvPr/>
        </p:nvCxnSpPr>
        <p:spPr>
          <a:xfrm>
            <a:off x="57241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5D3D0E1-830E-9726-F318-3345C42C9D0E}"/>
              </a:ext>
            </a:extLst>
          </p:cNvPr>
          <p:cNvCxnSpPr>
            <a:cxnSpLocks/>
          </p:cNvCxnSpPr>
          <p:nvPr/>
        </p:nvCxnSpPr>
        <p:spPr>
          <a:xfrm>
            <a:off x="356388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89E6660-1BB8-3436-1310-23616780C141}"/>
              </a:ext>
            </a:extLst>
          </p:cNvPr>
          <p:cNvCxnSpPr>
            <a:cxnSpLocks/>
          </p:cNvCxnSpPr>
          <p:nvPr/>
        </p:nvCxnSpPr>
        <p:spPr>
          <a:xfrm>
            <a:off x="356388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53D59E-86EA-DE06-1C5F-611106E88724}"/>
              </a:ext>
            </a:extLst>
          </p:cNvPr>
          <p:cNvCxnSpPr>
            <a:cxnSpLocks/>
          </p:cNvCxnSpPr>
          <p:nvPr/>
        </p:nvCxnSpPr>
        <p:spPr>
          <a:xfrm>
            <a:off x="356388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26461F-151D-44CF-8A84-E2FB36DC221C}"/>
              </a:ext>
            </a:extLst>
          </p:cNvPr>
          <p:cNvCxnSpPr>
            <a:cxnSpLocks/>
          </p:cNvCxnSpPr>
          <p:nvPr/>
        </p:nvCxnSpPr>
        <p:spPr>
          <a:xfrm>
            <a:off x="356388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16B48D8E-D573-1E0D-F7B4-03516E320B18}"/>
              </a:ext>
            </a:extLst>
          </p:cNvPr>
          <p:cNvSpPr/>
          <p:nvPr/>
        </p:nvSpPr>
        <p:spPr>
          <a:xfrm>
            <a:off x="356388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1094887C-EA0C-3584-50C8-7F7AA479F08C}"/>
              </a:ext>
            </a:extLst>
          </p:cNvPr>
          <p:cNvSpPr/>
          <p:nvPr/>
        </p:nvSpPr>
        <p:spPr>
          <a:xfrm>
            <a:off x="42839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B6D9F10-6A45-3BAF-B31E-E4D1B8A65007}"/>
              </a:ext>
            </a:extLst>
          </p:cNvPr>
          <p:cNvSpPr txBox="1"/>
          <p:nvPr/>
        </p:nvSpPr>
        <p:spPr>
          <a:xfrm>
            <a:off x="251520" y="5085184"/>
            <a:ext cx="2492990" cy="646331"/>
          </a:xfrm>
          <a:prstGeom prst="rect">
            <a:avLst/>
          </a:prstGeom>
          <a:noFill/>
        </p:spPr>
        <p:txBody>
          <a:bodyPr wrap="none" rtlCol="0">
            <a:spAutoFit/>
          </a:bodyPr>
          <a:lstStyle/>
          <a:p>
            <a:r>
              <a:rPr kumimoji="1" lang="ja-JP" altLang="en-US"/>
              <a:t>ひとつのセルに</a:t>
            </a:r>
            <a:endParaRPr kumimoji="1" lang="en-US" altLang="ja-JP"/>
          </a:p>
          <a:p>
            <a:r>
              <a:rPr kumimoji="1" lang="ja-JP" altLang="en-US"/>
              <a:t>２つの原子は入れない</a:t>
            </a:r>
          </a:p>
        </p:txBody>
      </p:sp>
      <p:sp>
        <p:nvSpPr>
          <p:cNvPr id="24" name="矢印: 下カーブ 23">
            <a:extLst>
              <a:ext uri="{FF2B5EF4-FFF2-40B4-BE49-F238E27FC236}">
                <a16:creationId xmlns:a16="http://schemas.microsoft.com/office/drawing/2014/main" id="{A4F16FD6-2C22-BDCA-3079-0933C2FC6A64}"/>
              </a:ext>
            </a:extLst>
          </p:cNvPr>
          <p:cNvSpPr/>
          <p:nvPr/>
        </p:nvSpPr>
        <p:spPr>
          <a:xfrm>
            <a:off x="1043608" y="2348880"/>
            <a:ext cx="864096" cy="360040"/>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十字形 24">
            <a:extLst>
              <a:ext uri="{FF2B5EF4-FFF2-40B4-BE49-F238E27FC236}">
                <a16:creationId xmlns:a16="http://schemas.microsoft.com/office/drawing/2014/main" id="{6540E328-8C98-D7BC-EF56-EF8DC9060116}"/>
              </a:ext>
            </a:extLst>
          </p:cNvPr>
          <p:cNvSpPr/>
          <p:nvPr/>
        </p:nvSpPr>
        <p:spPr>
          <a:xfrm rot="2700000">
            <a:off x="1125411" y="2051053"/>
            <a:ext cx="648072" cy="648072"/>
          </a:xfrm>
          <a:prstGeom prst="plus">
            <a:avLst>
              <a:gd name="adj" fmla="val 438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762F8A3-BFE5-87B3-E19C-236488510018}"/>
              </a:ext>
            </a:extLst>
          </p:cNvPr>
          <p:cNvSpPr txBox="1"/>
          <p:nvPr/>
        </p:nvSpPr>
        <p:spPr>
          <a:xfrm>
            <a:off x="683568" y="1556792"/>
            <a:ext cx="2339102" cy="523220"/>
          </a:xfrm>
          <a:prstGeom prst="rect">
            <a:avLst/>
          </a:prstGeom>
          <a:noFill/>
        </p:spPr>
        <p:txBody>
          <a:bodyPr wrap="none" rtlCol="0">
            <a:spAutoFit/>
          </a:bodyPr>
          <a:lstStyle/>
          <a:p>
            <a:r>
              <a:rPr kumimoji="1" lang="ja-JP" altLang="en-US" sz="2800"/>
              <a:t>近距離で斥力</a:t>
            </a:r>
          </a:p>
        </p:txBody>
      </p:sp>
      <p:sp>
        <p:nvSpPr>
          <p:cNvPr id="27" name="テキスト ボックス 26">
            <a:extLst>
              <a:ext uri="{FF2B5EF4-FFF2-40B4-BE49-F238E27FC236}">
                <a16:creationId xmlns:a16="http://schemas.microsoft.com/office/drawing/2014/main" id="{AAF6FBF3-A5F2-DC29-BB70-A550D5F337A1}"/>
              </a:ext>
            </a:extLst>
          </p:cNvPr>
          <p:cNvSpPr txBox="1"/>
          <p:nvPr/>
        </p:nvSpPr>
        <p:spPr>
          <a:xfrm>
            <a:off x="3491880" y="1556792"/>
            <a:ext cx="2339102" cy="523220"/>
          </a:xfrm>
          <a:prstGeom prst="rect">
            <a:avLst/>
          </a:prstGeom>
          <a:noFill/>
        </p:spPr>
        <p:txBody>
          <a:bodyPr wrap="none" rtlCol="0">
            <a:spAutoFit/>
          </a:bodyPr>
          <a:lstStyle/>
          <a:p>
            <a:r>
              <a:rPr lang="ja-JP" altLang="en-US" sz="2800"/>
              <a:t>中</a:t>
            </a:r>
            <a:r>
              <a:rPr kumimoji="1" lang="ja-JP" altLang="en-US" sz="2800"/>
              <a:t>距離で引力</a:t>
            </a:r>
          </a:p>
        </p:txBody>
      </p:sp>
      <p:cxnSp>
        <p:nvCxnSpPr>
          <p:cNvPr id="28" name="直線コネクタ 27">
            <a:extLst>
              <a:ext uri="{FF2B5EF4-FFF2-40B4-BE49-F238E27FC236}">
                <a16:creationId xmlns:a16="http://schemas.microsoft.com/office/drawing/2014/main" id="{6514D02F-77B0-552D-9915-70F91E32704A}"/>
              </a:ext>
            </a:extLst>
          </p:cNvPr>
          <p:cNvCxnSpPr>
            <a:cxnSpLocks/>
          </p:cNvCxnSpPr>
          <p:nvPr/>
        </p:nvCxnSpPr>
        <p:spPr>
          <a:xfrm>
            <a:off x="64442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6DF0255-FC14-6E3A-54D8-C4038F86B5A9}"/>
              </a:ext>
            </a:extLst>
          </p:cNvPr>
          <p:cNvCxnSpPr>
            <a:cxnSpLocks/>
          </p:cNvCxnSpPr>
          <p:nvPr/>
        </p:nvCxnSpPr>
        <p:spPr>
          <a:xfrm>
            <a:off x="71642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7E4C051-B9A7-E8F9-4CAD-2289E9B07BC9}"/>
              </a:ext>
            </a:extLst>
          </p:cNvPr>
          <p:cNvCxnSpPr>
            <a:cxnSpLocks/>
          </p:cNvCxnSpPr>
          <p:nvPr/>
        </p:nvCxnSpPr>
        <p:spPr>
          <a:xfrm>
            <a:off x="78843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B5BD739-46C1-4E50-E35E-1756ED4E6EE5}"/>
              </a:ext>
            </a:extLst>
          </p:cNvPr>
          <p:cNvCxnSpPr>
            <a:cxnSpLocks/>
          </p:cNvCxnSpPr>
          <p:nvPr/>
        </p:nvCxnSpPr>
        <p:spPr>
          <a:xfrm>
            <a:off x="86044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A4ED9DA-7918-6EDA-88E5-9DF1EACC0A5C}"/>
              </a:ext>
            </a:extLst>
          </p:cNvPr>
          <p:cNvCxnSpPr>
            <a:cxnSpLocks/>
          </p:cNvCxnSpPr>
          <p:nvPr/>
        </p:nvCxnSpPr>
        <p:spPr>
          <a:xfrm>
            <a:off x="644420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1C444E-4514-E5F6-F456-B556197BAFA5}"/>
              </a:ext>
            </a:extLst>
          </p:cNvPr>
          <p:cNvCxnSpPr>
            <a:cxnSpLocks/>
          </p:cNvCxnSpPr>
          <p:nvPr/>
        </p:nvCxnSpPr>
        <p:spPr>
          <a:xfrm>
            <a:off x="644420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D37BC0B-7BF3-3978-9B21-0F18B6B1E131}"/>
              </a:ext>
            </a:extLst>
          </p:cNvPr>
          <p:cNvCxnSpPr>
            <a:cxnSpLocks/>
          </p:cNvCxnSpPr>
          <p:nvPr/>
        </p:nvCxnSpPr>
        <p:spPr>
          <a:xfrm>
            <a:off x="644420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814C608-BE1C-B2D9-2222-F8C12B383AA3}"/>
              </a:ext>
            </a:extLst>
          </p:cNvPr>
          <p:cNvCxnSpPr>
            <a:cxnSpLocks/>
          </p:cNvCxnSpPr>
          <p:nvPr/>
        </p:nvCxnSpPr>
        <p:spPr>
          <a:xfrm>
            <a:off x="644420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ED6618FE-AFA6-65BB-07B3-782CF4EDC93C}"/>
              </a:ext>
            </a:extLst>
          </p:cNvPr>
          <p:cNvSpPr/>
          <p:nvPr/>
        </p:nvSpPr>
        <p:spPr>
          <a:xfrm>
            <a:off x="644420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7C3AA4A7-F58D-8BB0-B241-E5465BA110DD}"/>
              </a:ext>
            </a:extLst>
          </p:cNvPr>
          <p:cNvSpPr/>
          <p:nvPr/>
        </p:nvSpPr>
        <p:spPr>
          <a:xfrm>
            <a:off x="7884368"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1568B25-3294-7495-8773-8F7BF302AEB1}"/>
              </a:ext>
            </a:extLst>
          </p:cNvPr>
          <p:cNvSpPr txBox="1"/>
          <p:nvPr/>
        </p:nvSpPr>
        <p:spPr>
          <a:xfrm>
            <a:off x="6372200" y="1556792"/>
            <a:ext cx="2339102" cy="954107"/>
          </a:xfrm>
          <a:prstGeom prst="rect">
            <a:avLst/>
          </a:prstGeom>
          <a:noFill/>
        </p:spPr>
        <p:txBody>
          <a:bodyPr wrap="none" rtlCol="0">
            <a:spAutoFit/>
          </a:bodyPr>
          <a:lstStyle/>
          <a:p>
            <a:r>
              <a:rPr kumimoji="1" lang="ja-JP" altLang="en-US" sz="2800"/>
              <a:t>遠距離で</a:t>
            </a:r>
            <a:endParaRPr kumimoji="1" lang="en-US" altLang="ja-JP" sz="2800"/>
          </a:p>
          <a:p>
            <a:r>
              <a:rPr kumimoji="1" lang="ja-JP" altLang="en-US" sz="2800"/>
              <a:t>相互作用無し</a:t>
            </a:r>
          </a:p>
        </p:txBody>
      </p:sp>
      <p:sp>
        <p:nvSpPr>
          <p:cNvPr id="39" name="テキスト ボックス 38">
            <a:extLst>
              <a:ext uri="{FF2B5EF4-FFF2-40B4-BE49-F238E27FC236}">
                <a16:creationId xmlns:a16="http://schemas.microsoft.com/office/drawing/2014/main" id="{948F50F1-82D3-8A3B-3E56-3E86A0A09205}"/>
              </a:ext>
            </a:extLst>
          </p:cNvPr>
          <p:cNvSpPr txBox="1"/>
          <p:nvPr/>
        </p:nvSpPr>
        <p:spPr>
          <a:xfrm>
            <a:off x="4067944" y="2204864"/>
            <a:ext cx="465192" cy="523220"/>
          </a:xfrm>
          <a:prstGeom prst="rect">
            <a:avLst/>
          </a:prstGeom>
          <a:noFill/>
        </p:spPr>
        <p:txBody>
          <a:bodyPr wrap="none" rtlCol="0">
            <a:spAutoFit/>
          </a:bodyPr>
          <a:lstStyle/>
          <a:p>
            <a:r>
              <a:rPr kumimoji="1" lang="en-US" altLang="ja-JP" sz="2800">
                <a:solidFill>
                  <a:srgbClr val="FF0000"/>
                </a:solidFill>
              </a:rPr>
              <a:t>-ε</a:t>
            </a:r>
            <a:endParaRPr kumimoji="1" lang="ja-JP" altLang="en-US" sz="2800">
              <a:solidFill>
                <a:srgbClr val="FF0000"/>
              </a:solidFill>
            </a:endParaRPr>
          </a:p>
        </p:txBody>
      </p:sp>
      <p:sp>
        <p:nvSpPr>
          <p:cNvPr id="40" name="テキスト ボックス 39">
            <a:extLst>
              <a:ext uri="{FF2B5EF4-FFF2-40B4-BE49-F238E27FC236}">
                <a16:creationId xmlns:a16="http://schemas.microsoft.com/office/drawing/2014/main" id="{CBECC123-26B5-7A82-6C8D-43678E71AD77}"/>
              </a:ext>
            </a:extLst>
          </p:cNvPr>
          <p:cNvSpPr txBox="1"/>
          <p:nvPr/>
        </p:nvSpPr>
        <p:spPr>
          <a:xfrm>
            <a:off x="3275856" y="5085184"/>
            <a:ext cx="2723823" cy="646331"/>
          </a:xfrm>
          <a:prstGeom prst="rect">
            <a:avLst/>
          </a:prstGeom>
          <a:noFill/>
        </p:spPr>
        <p:txBody>
          <a:bodyPr wrap="none" rtlCol="0">
            <a:spAutoFit/>
          </a:bodyPr>
          <a:lstStyle/>
          <a:p>
            <a:r>
              <a:rPr kumimoji="1" lang="ja-JP" altLang="en-US"/>
              <a:t>隣り合うとエネルギー</a:t>
            </a:r>
            <a:r>
              <a:rPr lang="ja-JP" altLang="en-US"/>
              <a:t>が</a:t>
            </a:r>
            <a:endParaRPr lang="en-US" altLang="ja-JP"/>
          </a:p>
          <a:p>
            <a:r>
              <a:rPr kumimoji="1" lang="en-US" altLang="ja-JP"/>
              <a:t>ε</a:t>
            </a:r>
            <a:r>
              <a:rPr kumimoji="1" lang="ja-JP" altLang="en-US"/>
              <a:t>だけ下がる</a:t>
            </a:r>
            <a:endParaRPr kumimoji="1" lang="en-US" altLang="ja-JP"/>
          </a:p>
        </p:txBody>
      </p:sp>
      <p:sp>
        <p:nvSpPr>
          <p:cNvPr id="41" name="テキスト ボックス 40">
            <a:extLst>
              <a:ext uri="{FF2B5EF4-FFF2-40B4-BE49-F238E27FC236}">
                <a16:creationId xmlns:a16="http://schemas.microsoft.com/office/drawing/2014/main" id="{9582B61E-E779-676A-7F1B-10B827A57CCE}"/>
              </a:ext>
            </a:extLst>
          </p:cNvPr>
          <p:cNvSpPr txBox="1"/>
          <p:nvPr/>
        </p:nvSpPr>
        <p:spPr>
          <a:xfrm>
            <a:off x="6429107" y="5086925"/>
            <a:ext cx="2031325" cy="646331"/>
          </a:xfrm>
          <a:prstGeom prst="rect">
            <a:avLst/>
          </a:prstGeom>
          <a:noFill/>
        </p:spPr>
        <p:txBody>
          <a:bodyPr wrap="none" rtlCol="0">
            <a:spAutoFit/>
          </a:bodyPr>
          <a:lstStyle/>
          <a:p>
            <a:r>
              <a:rPr kumimoji="1" lang="ja-JP" altLang="en-US" dirty="0"/>
              <a:t>隣接していないと</a:t>
            </a:r>
            <a:endParaRPr kumimoji="1" lang="en-US" altLang="ja-JP" dirty="0"/>
          </a:p>
          <a:p>
            <a:r>
              <a:rPr lang="ja-JP" altLang="en-US" dirty="0"/>
              <a:t>相互作用なし</a:t>
            </a:r>
            <a:endParaRPr kumimoji="1" lang="en-US" altLang="ja-JP" dirty="0"/>
          </a:p>
        </p:txBody>
      </p:sp>
    </p:spTree>
    <p:extLst>
      <p:ext uri="{BB962C8B-B14F-4D97-AF65-F5344CB8AC3E}">
        <p14:creationId xmlns:p14="http://schemas.microsoft.com/office/powerpoint/2010/main" val="34955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51DEC2-7D1B-7323-0016-A3CCDE720CDC}"/>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grpSp>
        <p:nvGrpSpPr>
          <p:cNvPr id="3" name="グループ化 2">
            <a:extLst>
              <a:ext uri="{FF2B5EF4-FFF2-40B4-BE49-F238E27FC236}">
                <a16:creationId xmlns:a16="http://schemas.microsoft.com/office/drawing/2014/main" id="{3BAAC870-EE0E-00BD-4A2C-D4C0E7618FE5}"/>
              </a:ext>
            </a:extLst>
          </p:cNvPr>
          <p:cNvGrpSpPr/>
          <p:nvPr/>
        </p:nvGrpSpPr>
        <p:grpSpPr>
          <a:xfrm>
            <a:off x="273233" y="1628800"/>
            <a:ext cx="3888432" cy="2016224"/>
            <a:chOff x="323528" y="1628800"/>
            <a:chExt cx="3888432" cy="2016224"/>
          </a:xfrm>
        </p:grpSpPr>
        <p:grpSp>
          <p:nvGrpSpPr>
            <p:cNvPr id="4" name="グループ化 3">
              <a:extLst>
                <a:ext uri="{FF2B5EF4-FFF2-40B4-BE49-F238E27FC236}">
                  <a16:creationId xmlns:a16="http://schemas.microsoft.com/office/drawing/2014/main" id="{FBFC7831-3977-CA5D-E329-162E074B94F1}"/>
                </a:ext>
              </a:extLst>
            </p:cNvPr>
            <p:cNvGrpSpPr/>
            <p:nvPr/>
          </p:nvGrpSpPr>
          <p:grpSpPr>
            <a:xfrm>
              <a:off x="467544" y="1916832"/>
              <a:ext cx="1512168" cy="1512168"/>
              <a:chOff x="971600" y="1628800"/>
              <a:chExt cx="2160240" cy="2160240"/>
            </a:xfrm>
          </p:grpSpPr>
          <p:cxnSp>
            <p:nvCxnSpPr>
              <p:cNvPr id="17" name="直線コネクタ 16">
                <a:extLst>
                  <a:ext uri="{FF2B5EF4-FFF2-40B4-BE49-F238E27FC236}">
                    <a16:creationId xmlns:a16="http://schemas.microsoft.com/office/drawing/2014/main" id="{2E446208-2648-8587-9E13-95AAE2740EB7}"/>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98713A7-E435-CD8B-749C-4DB71F22D2A6}"/>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510CDB9-CFEB-EB2B-64FF-44E8AF65969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F90B499-8956-C797-CC71-A3837C0FF7A6}"/>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A9B29A4-9746-FDD5-7E66-749984A5D8C5}"/>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680E844-6664-3D68-6A25-6EFAA7EAC71A}"/>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24524E2-F1CE-B352-5EED-3AF91C925CAC}"/>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D650D28-4ADA-D8AE-0963-9EB1BB6AF979}"/>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C915A05-49C5-B2A5-75D0-B59ED9F56339}"/>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990EC7B-48C4-DA0B-6895-C2CDA2690629}"/>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FC7B611F-E1A7-964F-5EFC-62D5715FE75F}"/>
                </a:ext>
              </a:extLst>
            </p:cNvPr>
            <p:cNvGrpSpPr/>
            <p:nvPr/>
          </p:nvGrpSpPr>
          <p:grpSpPr>
            <a:xfrm>
              <a:off x="2411760" y="1916832"/>
              <a:ext cx="1512168" cy="1512168"/>
              <a:chOff x="971600" y="4293096"/>
              <a:chExt cx="2160240" cy="2160240"/>
            </a:xfrm>
          </p:grpSpPr>
          <p:cxnSp>
            <p:nvCxnSpPr>
              <p:cNvPr id="7" name="直線コネクタ 6">
                <a:extLst>
                  <a:ext uri="{FF2B5EF4-FFF2-40B4-BE49-F238E27FC236}">
                    <a16:creationId xmlns:a16="http://schemas.microsoft.com/office/drawing/2014/main" id="{BF8790E1-8ED4-E7E1-9E03-B2E1A3719F14}"/>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0F9B7A9-CF69-8D94-5C6F-C059094959E3}"/>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528F48-FE6D-4730-B23F-B7A81F29238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BE4B9DE-FFA9-908C-57B8-1D239A449B84}"/>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DAA0402-1ACC-D2EF-ECFA-3AFF0E3E918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8F2D74D-AD40-FF26-1132-8C0DCC20EEF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5F928F5-EA30-628C-B222-69F57839950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CDC60C0-23A9-11C6-D9E6-16CD67AE4307}"/>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E39CE0B2-3608-E9EE-C6B6-4280C024863B}"/>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80EC1D7-2E53-B772-85E0-E040929A6F95}"/>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四角形: 角を丸くする 5">
              <a:extLst>
                <a:ext uri="{FF2B5EF4-FFF2-40B4-BE49-F238E27FC236}">
                  <a16:creationId xmlns:a16="http://schemas.microsoft.com/office/drawing/2014/main" id="{E02B3D7F-369B-4AEE-E4F1-B68EDCC51E94}"/>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EA409C91-DA42-00BA-7F54-C96B09E233C3}"/>
              </a:ext>
            </a:extLst>
          </p:cNvPr>
          <p:cNvGrpSpPr/>
          <p:nvPr/>
        </p:nvGrpSpPr>
        <p:grpSpPr>
          <a:xfrm>
            <a:off x="4665721" y="1628800"/>
            <a:ext cx="3888432" cy="2016224"/>
            <a:chOff x="4716016" y="1628800"/>
            <a:chExt cx="3888432" cy="2016224"/>
          </a:xfrm>
        </p:grpSpPr>
        <p:grpSp>
          <p:nvGrpSpPr>
            <p:cNvPr id="28" name="グループ化 27">
              <a:extLst>
                <a:ext uri="{FF2B5EF4-FFF2-40B4-BE49-F238E27FC236}">
                  <a16:creationId xmlns:a16="http://schemas.microsoft.com/office/drawing/2014/main" id="{B34BEF24-B59D-797B-BECC-F716FFEE8502}"/>
                </a:ext>
              </a:extLst>
            </p:cNvPr>
            <p:cNvGrpSpPr/>
            <p:nvPr/>
          </p:nvGrpSpPr>
          <p:grpSpPr>
            <a:xfrm>
              <a:off x="4932040" y="1916832"/>
              <a:ext cx="3528392" cy="1584176"/>
              <a:chOff x="4932040" y="1916832"/>
              <a:chExt cx="3528392" cy="1584176"/>
            </a:xfrm>
          </p:grpSpPr>
          <p:grpSp>
            <p:nvGrpSpPr>
              <p:cNvPr id="30" name="グループ化 29">
                <a:extLst>
                  <a:ext uri="{FF2B5EF4-FFF2-40B4-BE49-F238E27FC236}">
                    <a16:creationId xmlns:a16="http://schemas.microsoft.com/office/drawing/2014/main" id="{5287C72F-530B-1616-87FC-67AE7AE9E25A}"/>
                  </a:ext>
                </a:extLst>
              </p:cNvPr>
              <p:cNvGrpSpPr/>
              <p:nvPr/>
            </p:nvGrpSpPr>
            <p:grpSpPr>
              <a:xfrm>
                <a:off x="4932040" y="1988840"/>
                <a:ext cx="1512168" cy="1512168"/>
                <a:chOff x="5292080" y="1628800"/>
                <a:chExt cx="2160240" cy="2160240"/>
              </a:xfrm>
            </p:grpSpPr>
            <p:cxnSp>
              <p:nvCxnSpPr>
                <p:cNvPr id="42" name="直線コネクタ 41">
                  <a:extLst>
                    <a:ext uri="{FF2B5EF4-FFF2-40B4-BE49-F238E27FC236}">
                      <a16:creationId xmlns:a16="http://schemas.microsoft.com/office/drawing/2014/main" id="{C2CF932D-FCB3-FAF1-0C39-054E839D07F2}"/>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7B25B65-2904-EFA0-29BB-EBD56F96C6B6}"/>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64A3E1D-054F-1102-83E2-99C70EC57332}"/>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7D4A9D1-2777-879C-DD32-CEB60DC75245}"/>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DF72B0B-5E09-5E29-EBFC-72718054E59F}"/>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C094D426-1267-9AC1-9444-E3262EE7367F}"/>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50B5107-33B5-91A4-6549-1498B14574A4}"/>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77A654E-41CC-FF3E-FFEA-84D899D49235}"/>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A73F2A1F-F0C9-3499-FCA9-1A3C394DB887}"/>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0E12091-3A14-6913-285A-051CB98CE61B}"/>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982AC080-3A7F-B615-8B4B-522143C5FFB7}"/>
                  </a:ext>
                </a:extLst>
              </p:cNvPr>
              <p:cNvGrpSpPr/>
              <p:nvPr/>
            </p:nvGrpSpPr>
            <p:grpSpPr>
              <a:xfrm>
                <a:off x="6948264" y="1916832"/>
                <a:ext cx="1512168" cy="1512168"/>
                <a:chOff x="5292080" y="4365104"/>
                <a:chExt cx="2160240" cy="2160240"/>
              </a:xfrm>
            </p:grpSpPr>
            <p:cxnSp>
              <p:nvCxnSpPr>
                <p:cNvPr id="32" name="直線コネクタ 31">
                  <a:extLst>
                    <a:ext uri="{FF2B5EF4-FFF2-40B4-BE49-F238E27FC236}">
                      <a16:creationId xmlns:a16="http://schemas.microsoft.com/office/drawing/2014/main" id="{03C2404D-0B12-84EF-9869-DEBBFE85E2BF}"/>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2DABB7C-EC1B-008D-CE6E-0A5AE75E23AF}"/>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42760E-9A07-1F19-4466-4055DFE15A37}"/>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B429BF4-0B43-8A68-B405-159DE7AA144B}"/>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9CBA9D1-643F-DC4C-E655-94E55AAEE569}"/>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DD818CC-6AC6-B253-C849-C0EAEB8238A5}"/>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0212981-8EDA-F6E7-90F1-6B4CA1576A0A}"/>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B65ABBA-5E22-06C9-8C83-D59FC08FFE76}"/>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2ED3184D-A8B6-8C10-41BB-B4F121747EB7}"/>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D8EDC82-6592-9C83-4095-D7A64AACFECC}"/>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9" name="四角形: 角を丸くする 28">
              <a:extLst>
                <a:ext uri="{FF2B5EF4-FFF2-40B4-BE49-F238E27FC236}">
                  <a16:creationId xmlns:a16="http://schemas.microsoft.com/office/drawing/2014/main" id="{CAC6E0B2-FC21-62B0-E087-C1B9D11A13A1}"/>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a:extLst>
              <a:ext uri="{FF2B5EF4-FFF2-40B4-BE49-F238E27FC236}">
                <a16:creationId xmlns:a16="http://schemas.microsoft.com/office/drawing/2014/main" id="{298929D7-5B69-4626-72E7-0C5FFD4C685B}"/>
              </a:ext>
            </a:extLst>
          </p:cNvPr>
          <p:cNvSpPr txBox="1"/>
          <p:nvPr/>
        </p:nvSpPr>
        <p:spPr>
          <a:xfrm>
            <a:off x="6033873" y="908720"/>
            <a:ext cx="1107996" cy="646331"/>
          </a:xfrm>
          <a:prstGeom prst="rect">
            <a:avLst/>
          </a:prstGeom>
          <a:noFill/>
        </p:spPr>
        <p:txBody>
          <a:bodyPr wrap="none" rtlCol="0">
            <a:spAutoFit/>
          </a:bodyPr>
          <a:lstStyle/>
          <a:p>
            <a:r>
              <a:rPr lang="ja-JP" altLang="en-US" sz="3600"/>
              <a:t>気</a:t>
            </a:r>
            <a:r>
              <a:rPr kumimoji="1" lang="ja-JP" altLang="en-US" sz="3600"/>
              <a:t>相</a:t>
            </a:r>
          </a:p>
        </p:txBody>
      </p:sp>
      <p:sp>
        <p:nvSpPr>
          <p:cNvPr id="53" name="テキスト ボックス 52">
            <a:extLst>
              <a:ext uri="{FF2B5EF4-FFF2-40B4-BE49-F238E27FC236}">
                <a16:creationId xmlns:a16="http://schemas.microsoft.com/office/drawing/2014/main" id="{2E310BB0-8F73-2027-D5C5-A9CAD4CF54F2}"/>
              </a:ext>
            </a:extLst>
          </p:cNvPr>
          <p:cNvSpPr txBox="1"/>
          <p:nvPr/>
        </p:nvSpPr>
        <p:spPr>
          <a:xfrm>
            <a:off x="1713393" y="980728"/>
            <a:ext cx="1107996" cy="646331"/>
          </a:xfrm>
          <a:prstGeom prst="rect">
            <a:avLst/>
          </a:prstGeom>
          <a:noFill/>
        </p:spPr>
        <p:txBody>
          <a:bodyPr wrap="none" rtlCol="0">
            <a:spAutoFit/>
          </a:bodyPr>
          <a:lstStyle/>
          <a:p>
            <a:r>
              <a:rPr kumimoji="1" lang="ja-JP" altLang="en-US" sz="3600"/>
              <a:t>液相</a:t>
            </a:r>
          </a:p>
        </p:txBody>
      </p:sp>
      <p:sp>
        <p:nvSpPr>
          <p:cNvPr id="54" name="テキスト ボックス 53">
            <a:extLst>
              <a:ext uri="{FF2B5EF4-FFF2-40B4-BE49-F238E27FC236}">
                <a16:creationId xmlns:a16="http://schemas.microsoft.com/office/drawing/2014/main" id="{512BB933-EE70-C359-646B-FEA0AD5CF519}"/>
              </a:ext>
            </a:extLst>
          </p:cNvPr>
          <p:cNvSpPr txBox="1"/>
          <p:nvPr/>
        </p:nvSpPr>
        <p:spPr>
          <a:xfrm>
            <a:off x="201225" y="3717032"/>
            <a:ext cx="4536504" cy="1569660"/>
          </a:xfrm>
          <a:prstGeom prst="rect">
            <a:avLst/>
          </a:prstGeom>
          <a:noFill/>
        </p:spPr>
        <p:txBody>
          <a:bodyPr wrap="square" rtlCol="0">
            <a:spAutoFit/>
          </a:bodyPr>
          <a:lstStyle/>
          <a:p>
            <a:r>
              <a:rPr kumimoji="1" lang="ja-JP" altLang="en-US" sz="2400" dirty="0"/>
              <a:t>一つ一つの出現確率は</a:t>
            </a:r>
            <a:r>
              <a:rPr kumimoji="1" lang="ja-JP" altLang="en-US" sz="2400" dirty="0">
                <a:solidFill>
                  <a:srgbClr val="FF0000"/>
                </a:solidFill>
              </a:rPr>
              <a:t>高い</a:t>
            </a:r>
            <a:r>
              <a:rPr kumimoji="1" lang="ja-JP" altLang="en-US" sz="2400" dirty="0"/>
              <a:t>が、総数が</a:t>
            </a:r>
            <a:r>
              <a:rPr kumimoji="1" lang="ja-JP" altLang="en-US" sz="2400" dirty="0">
                <a:solidFill>
                  <a:srgbClr val="011893"/>
                </a:solidFill>
              </a:rPr>
              <a:t>少ない</a:t>
            </a:r>
            <a:endParaRPr kumimoji="1" lang="en-US" altLang="ja-JP" sz="2400" dirty="0">
              <a:solidFill>
                <a:srgbClr val="011893"/>
              </a:solidFill>
            </a:endParaRPr>
          </a:p>
          <a:p>
            <a:r>
              <a:rPr lang="ja-JP" altLang="en-US" sz="2400" dirty="0"/>
              <a:t>→</a:t>
            </a:r>
            <a:r>
              <a:rPr lang="ja-JP" altLang="en-US" sz="2400"/>
              <a:t>エネルギー重視</a:t>
            </a:r>
            <a:endParaRPr lang="en-US" altLang="ja-JP" sz="2400"/>
          </a:p>
          <a:p>
            <a:r>
              <a:rPr lang="ja-JP" altLang="en-US" sz="2400"/>
              <a:t>→低温で支配的</a:t>
            </a:r>
            <a:endParaRPr lang="en-US" altLang="ja-JP" sz="2400" dirty="0"/>
          </a:p>
        </p:txBody>
      </p:sp>
      <p:sp>
        <p:nvSpPr>
          <p:cNvPr id="55" name="テキスト ボックス 54">
            <a:extLst>
              <a:ext uri="{FF2B5EF4-FFF2-40B4-BE49-F238E27FC236}">
                <a16:creationId xmlns:a16="http://schemas.microsoft.com/office/drawing/2014/main" id="{87EFFFD7-E589-5D8E-C66E-9ADE9C8E61DE}"/>
              </a:ext>
            </a:extLst>
          </p:cNvPr>
          <p:cNvSpPr txBox="1"/>
          <p:nvPr/>
        </p:nvSpPr>
        <p:spPr>
          <a:xfrm>
            <a:off x="4572000" y="3717032"/>
            <a:ext cx="4540840" cy="1582936"/>
          </a:xfrm>
          <a:prstGeom prst="rect">
            <a:avLst/>
          </a:prstGeom>
          <a:noFill/>
        </p:spPr>
        <p:txBody>
          <a:bodyPr wrap="square">
            <a:spAutoFit/>
          </a:bodyPr>
          <a:lstStyle/>
          <a:p>
            <a:r>
              <a:rPr lang="ja-JP" altLang="en-US" sz="2400" dirty="0"/>
              <a:t>一つ一つの出現確率は</a:t>
            </a:r>
            <a:r>
              <a:rPr lang="ja-JP" altLang="en-US" sz="2400" dirty="0">
                <a:solidFill>
                  <a:srgbClr val="011893"/>
                </a:solidFill>
              </a:rPr>
              <a:t>低い</a:t>
            </a:r>
            <a:r>
              <a:rPr lang="ja-JP" altLang="en-US" sz="2400" dirty="0"/>
              <a:t>が、総数が</a:t>
            </a:r>
            <a:r>
              <a:rPr lang="ja-JP" altLang="en-US" sz="2400" dirty="0">
                <a:solidFill>
                  <a:srgbClr val="FF0000"/>
                </a:solidFill>
              </a:rPr>
              <a:t>多い</a:t>
            </a:r>
            <a:endParaRPr lang="en-US" altLang="ja-JP" sz="2400" dirty="0">
              <a:solidFill>
                <a:srgbClr val="FF0000"/>
              </a:solidFill>
            </a:endParaRPr>
          </a:p>
          <a:p>
            <a:r>
              <a:rPr kumimoji="1" lang="ja-JP" altLang="en-US" sz="2400" dirty="0"/>
              <a:t>→</a:t>
            </a:r>
            <a:r>
              <a:rPr kumimoji="1" lang="ja-JP" altLang="en-US" sz="2400"/>
              <a:t>エントロピー重視</a:t>
            </a:r>
            <a:endParaRPr kumimoji="1" lang="en-US" altLang="ja-JP" sz="2400"/>
          </a:p>
          <a:p>
            <a:r>
              <a:rPr kumimoji="1" lang="ja-JP" altLang="en-US" sz="2400"/>
              <a:t>→高温で支配的</a:t>
            </a:r>
            <a:endParaRPr kumimoji="1"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11981BB2-4B03-F5C1-38EE-083C5D25497E}"/>
                  </a:ext>
                </a:extLst>
              </p:cNvPr>
              <p:cNvSpPr txBox="1"/>
              <p:nvPr/>
            </p:nvSpPr>
            <p:spPr>
              <a:xfrm>
                <a:off x="2339752" y="587727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56" name="テキスト ボックス 55">
                <a:extLst>
                  <a:ext uri="{FF2B5EF4-FFF2-40B4-BE49-F238E27FC236}">
                    <a16:creationId xmlns:a16="http://schemas.microsoft.com/office/drawing/2014/main" id="{11981BB2-4B03-F5C1-38EE-083C5D25497E}"/>
                  </a:ext>
                </a:extLst>
              </p:cNvPr>
              <p:cNvSpPr txBox="1">
                <a:spLocks noRot="1" noChangeAspect="1" noMove="1" noResize="1" noEditPoints="1" noAdjustHandles="1" noChangeArrowheads="1" noChangeShapeType="1" noTextEdit="1"/>
              </p:cNvSpPr>
              <p:nvPr/>
            </p:nvSpPr>
            <p:spPr>
              <a:xfrm>
                <a:off x="2339752" y="587727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7" name="テキスト ボックス 56">
            <a:extLst>
              <a:ext uri="{FF2B5EF4-FFF2-40B4-BE49-F238E27FC236}">
                <a16:creationId xmlns:a16="http://schemas.microsoft.com/office/drawing/2014/main" id="{006852DB-67AD-4692-9A19-85E2926E111D}"/>
              </a:ext>
            </a:extLst>
          </p:cNvPr>
          <p:cNvSpPr txBox="1"/>
          <p:nvPr/>
        </p:nvSpPr>
        <p:spPr>
          <a:xfrm>
            <a:off x="1043608" y="5517232"/>
            <a:ext cx="6288901" cy="523220"/>
          </a:xfrm>
          <a:prstGeom prst="rect">
            <a:avLst/>
          </a:prstGeom>
          <a:noFill/>
        </p:spPr>
        <p:txBody>
          <a:bodyPr wrap="none" rtlCol="0">
            <a:spAutoFit/>
          </a:bodyPr>
          <a:lstStyle/>
          <a:p>
            <a:r>
              <a:rPr lang="ja-JP" altLang="en-US" sz="2800"/>
              <a:t>ヘルムホルツの自由エネルギーで表す</a:t>
            </a:r>
            <a:endParaRPr kumimoji="1" lang="ja-JP" altLang="en-US" sz="2800"/>
          </a:p>
        </p:txBody>
      </p:sp>
      <p:sp>
        <p:nvSpPr>
          <p:cNvPr id="58" name="矢印: 右 57">
            <a:extLst>
              <a:ext uri="{FF2B5EF4-FFF2-40B4-BE49-F238E27FC236}">
                <a16:creationId xmlns:a16="http://schemas.microsoft.com/office/drawing/2014/main" id="{94C0616C-B0F1-68C9-697C-001C911BB729}"/>
              </a:ext>
            </a:extLst>
          </p:cNvPr>
          <p:cNvSpPr/>
          <p:nvPr/>
        </p:nvSpPr>
        <p:spPr>
          <a:xfrm>
            <a:off x="323528" y="5517232"/>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30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5160D6-28B9-2475-30E0-ED1C6932D656}"/>
              </a:ext>
            </a:extLst>
          </p:cNvPr>
          <p:cNvSpPr>
            <a:spLocks noGrp="1"/>
          </p:cNvSpPr>
          <p:nvPr>
            <p:ph type="body" sz="quarter" idx="10"/>
          </p:nvPr>
        </p:nvSpPr>
        <p:spPr/>
        <p:txBody>
          <a:bodyPr/>
          <a:lstStyle/>
          <a:p>
            <a:r>
              <a:rPr kumimoji="1" lang="ja-JP" altLang="en-US"/>
              <a:t>自由エネルギー</a:t>
            </a:r>
          </a:p>
        </p:txBody>
      </p:sp>
      <p:sp>
        <p:nvSpPr>
          <p:cNvPr id="3" name="テキスト ボックス 2">
            <a:extLst>
              <a:ext uri="{FF2B5EF4-FFF2-40B4-BE49-F238E27FC236}">
                <a16:creationId xmlns:a16="http://schemas.microsoft.com/office/drawing/2014/main" id="{5EB15DD3-6AA5-A139-4D06-525C300DC73A}"/>
              </a:ext>
            </a:extLst>
          </p:cNvPr>
          <p:cNvSpPr txBox="1"/>
          <p:nvPr/>
        </p:nvSpPr>
        <p:spPr>
          <a:xfrm>
            <a:off x="251520" y="1196752"/>
            <a:ext cx="8496944" cy="1200329"/>
          </a:xfrm>
          <a:prstGeom prst="rect">
            <a:avLst/>
          </a:prstGeom>
          <a:noFill/>
        </p:spPr>
        <p:txBody>
          <a:bodyPr wrap="square" rtlCol="0">
            <a:spAutoFit/>
          </a:bodyPr>
          <a:lstStyle/>
          <a:p>
            <a:r>
              <a:rPr lang="ja-JP" altLang="en-US" sz="3600"/>
              <a:t>自然は自由エネルギーを最小にする状態を平衡状態として実現する</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D6C361B-5FAA-ABBA-A997-EE215E8DBE66}"/>
                  </a:ext>
                </a:extLst>
              </p:cNvPr>
              <p:cNvSpPr txBox="1"/>
              <p:nvPr/>
            </p:nvSpPr>
            <p:spPr>
              <a:xfrm>
                <a:off x="2699792" y="263691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4" name="テキスト ボックス 3">
                <a:extLst>
                  <a:ext uri="{FF2B5EF4-FFF2-40B4-BE49-F238E27FC236}">
                    <a16:creationId xmlns:a16="http://schemas.microsoft.com/office/drawing/2014/main" id="{3D6C361B-5FAA-ABBA-A997-EE215E8DBE66}"/>
                  </a:ext>
                </a:extLst>
              </p:cNvPr>
              <p:cNvSpPr txBox="1">
                <a:spLocks noRot="1" noChangeAspect="1" noMove="1" noResize="1" noEditPoints="1" noAdjustHandles="1" noChangeArrowheads="1" noChangeShapeType="1" noTextEdit="1"/>
              </p:cNvSpPr>
              <p:nvPr/>
            </p:nvSpPr>
            <p:spPr>
              <a:xfrm>
                <a:off x="2699792" y="263691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1D07BB1-343D-123A-7CD5-1E9E4C6B38ED}"/>
              </a:ext>
            </a:extLst>
          </p:cNvPr>
          <p:cNvSpPr txBox="1"/>
          <p:nvPr/>
        </p:nvSpPr>
        <p:spPr>
          <a:xfrm>
            <a:off x="251521" y="4005064"/>
            <a:ext cx="3688830" cy="400110"/>
          </a:xfrm>
          <a:prstGeom prst="rect">
            <a:avLst/>
          </a:prstGeom>
          <a:noFill/>
        </p:spPr>
        <p:txBody>
          <a:bodyPr wrap="none" rtlCol="0">
            <a:spAutoFit/>
          </a:bodyPr>
          <a:lstStyle/>
          <a:p>
            <a:r>
              <a:rPr kumimoji="1" lang="ja-JP" altLang="en-US" sz="2000"/>
              <a:t>低温時はエネルギー重視</a:t>
            </a:r>
            <a:r>
              <a:rPr kumimoji="1" lang="en-US" altLang="ja-JP" sz="2000"/>
              <a:t>(</a:t>
            </a:r>
            <a:r>
              <a:rPr lang="ja-JP" altLang="en-US" sz="2000"/>
              <a:t>液</a:t>
            </a:r>
            <a:r>
              <a:rPr kumimoji="1" lang="ja-JP" altLang="en-US" sz="2000"/>
              <a:t>相</a:t>
            </a:r>
            <a:r>
              <a:rPr kumimoji="1" lang="en-US" altLang="ja-JP" sz="2000"/>
              <a:t>)</a:t>
            </a:r>
            <a:endParaRPr kumimoji="1" lang="ja-JP" altLang="en-US" sz="2000"/>
          </a:p>
        </p:txBody>
      </p:sp>
      <p:sp>
        <p:nvSpPr>
          <p:cNvPr id="6" name="テキスト ボックス 5">
            <a:extLst>
              <a:ext uri="{FF2B5EF4-FFF2-40B4-BE49-F238E27FC236}">
                <a16:creationId xmlns:a16="http://schemas.microsoft.com/office/drawing/2014/main" id="{9EFD909A-FF92-614B-1C78-40E726D76453}"/>
              </a:ext>
            </a:extLst>
          </p:cNvPr>
          <p:cNvSpPr txBox="1"/>
          <p:nvPr/>
        </p:nvSpPr>
        <p:spPr>
          <a:xfrm>
            <a:off x="4716016" y="4077071"/>
            <a:ext cx="3945311" cy="400110"/>
          </a:xfrm>
          <a:prstGeom prst="rect">
            <a:avLst/>
          </a:prstGeom>
          <a:noFill/>
        </p:spPr>
        <p:txBody>
          <a:bodyPr wrap="none" rtlCol="0">
            <a:spAutoFit/>
          </a:bodyPr>
          <a:lstStyle/>
          <a:p>
            <a:r>
              <a:rPr lang="ja-JP" altLang="en-US" sz="2000"/>
              <a:t>高</a:t>
            </a:r>
            <a:r>
              <a:rPr kumimoji="1" lang="ja-JP" altLang="en-US" sz="2000"/>
              <a:t>温時はエントロピー重視</a:t>
            </a:r>
            <a:r>
              <a:rPr kumimoji="1" lang="en-US" altLang="ja-JP" sz="2000"/>
              <a:t>(</a:t>
            </a:r>
            <a:r>
              <a:rPr kumimoji="1" lang="ja-JP" altLang="en-US" sz="2000"/>
              <a:t>気相</a:t>
            </a:r>
            <a:r>
              <a:rPr kumimoji="1" lang="en-US" altLang="ja-JP" sz="2000"/>
              <a:t>)</a:t>
            </a:r>
            <a:endParaRPr kumimoji="1" lang="ja-JP" altLang="en-US" sz="2000"/>
          </a:p>
        </p:txBody>
      </p:sp>
      <p:cxnSp>
        <p:nvCxnSpPr>
          <p:cNvPr id="9" name="直線コネクタ 8">
            <a:extLst>
              <a:ext uri="{FF2B5EF4-FFF2-40B4-BE49-F238E27FC236}">
                <a16:creationId xmlns:a16="http://schemas.microsoft.com/office/drawing/2014/main" id="{A48D870C-F8CD-50AC-6B55-342BC5CFC7DC}"/>
              </a:ext>
            </a:extLst>
          </p:cNvPr>
          <p:cNvCxnSpPr>
            <a:cxnSpLocks/>
          </p:cNvCxnSpPr>
          <p:nvPr/>
        </p:nvCxnSpPr>
        <p:spPr>
          <a:xfrm>
            <a:off x="3995936" y="3429000"/>
            <a:ext cx="504056" cy="0"/>
          </a:xfrm>
          <a:prstGeom prst="line">
            <a:avLst/>
          </a:prstGeom>
          <a:ln w="5715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5BFD652-1BB6-F6D9-2D42-F53912CC69A9}"/>
              </a:ext>
            </a:extLst>
          </p:cNvPr>
          <p:cNvCxnSpPr>
            <a:cxnSpLocks/>
          </p:cNvCxnSpPr>
          <p:nvPr/>
        </p:nvCxnSpPr>
        <p:spPr>
          <a:xfrm>
            <a:off x="5220072" y="3429000"/>
            <a:ext cx="648072"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674B9AEF-B81F-236A-A55B-C6B9BB44335A}"/>
              </a:ext>
            </a:extLst>
          </p:cNvPr>
          <p:cNvCxnSpPr>
            <a:cxnSpLocks/>
            <a:stCxn id="16" idx="4"/>
            <a:endCxn id="5" idx="0"/>
          </p:cNvCxnSpPr>
          <p:nvPr/>
        </p:nvCxnSpPr>
        <p:spPr>
          <a:xfrm rot="5400000">
            <a:off x="2896840" y="2669624"/>
            <a:ext cx="534536" cy="213634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4F200A87-0B34-AA69-C674-30BBC365B0E6}"/>
              </a:ext>
            </a:extLst>
          </p:cNvPr>
          <p:cNvSpPr/>
          <p:nvPr/>
        </p:nvSpPr>
        <p:spPr>
          <a:xfrm>
            <a:off x="4160272" y="3326512"/>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F797402-1F5D-97D5-E67C-553B7C6E9CBD}"/>
              </a:ext>
            </a:extLst>
          </p:cNvPr>
          <p:cNvSpPr/>
          <p:nvPr/>
        </p:nvSpPr>
        <p:spPr>
          <a:xfrm>
            <a:off x="5477624" y="3325624"/>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8177020D-4D70-BC7A-461C-55724D6D978D}"/>
              </a:ext>
            </a:extLst>
          </p:cNvPr>
          <p:cNvCxnSpPr>
            <a:stCxn id="17" idx="4"/>
            <a:endCxn id="6" idx="0"/>
          </p:cNvCxnSpPr>
          <p:nvPr/>
        </p:nvCxnSpPr>
        <p:spPr>
          <a:xfrm rot="16200000" flipH="1">
            <a:off x="5815437" y="3203835"/>
            <a:ext cx="607431" cy="11390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5AD03306-629B-8938-AA49-6B5081B9254D}"/>
              </a:ext>
            </a:extLst>
          </p:cNvPr>
          <p:cNvGrpSpPr/>
          <p:nvPr/>
        </p:nvGrpSpPr>
        <p:grpSpPr>
          <a:xfrm>
            <a:off x="251520" y="4581128"/>
            <a:ext cx="3888432" cy="2016224"/>
            <a:chOff x="323528" y="1628800"/>
            <a:chExt cx="3888432" cy="2016224"/>
          </a:xfrm>
        </p:grpSpPr>
        <p:grpSp>
          <p:nvGrpSpPr>
            <p:cNvPr id="26" name="グループ化 25">
              <a:extLst>
                <a:ext uri="{FF2B5EF4-FFF2-40B4-BE49-F238E27FC236}">
                  <a16:creationId xmlns:a16="http://schemas.microsoft.com/office/drawing/2014/main" id="{404EF925-6FD9-5BE8-43B3-57E5D133589A}"/>
                </a:ext>
              </a:extLst>
            </p:cNvPr>
            <p:cNvGrpSpPr/>
            <p:nvPr/>
          </p:nvGrpSpPr>
          <p:grpSpPr>
            <a:xfrm>
              <a:off x="467544" y="1916832"/>
              <a:ext cx="1512168" cy="1512168"/>
              <a:chOff x="971600" y="1628800"/>
              <a:chExt cx="2160240" cy="2160240"/>
            </a:xfrm>
          </p:grpSpPr>
          <p:cxnSp>
            <p:nvCxnSpPr>
              <p:cNvPr id="39" name="直線コネクタ 38">
                <a:extLst>
                  <a:ext uri="{FF2B5EF4-FFF2-40B4-BE49-F238E27FC236}">
                    <a16:creationId xmlns:a16="http://schemas.microsoft.com/office/drawing/2014/main" id="{7BEB5CFB-0892-8ED0-6197-F9672DC10B62}"/>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DB4858-88E5-7748-5EFA-4B911347102D}"/>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5EE3C72-E4E8-24FB-521B-6A36F57DE8D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90825-19C7-7805-9336-C37088C60F17}"/>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F249CB4-5A56-968D-1446-31650CD257C3}"/>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5C2330C-D8D8-BD0C-7BD7-14020905C099}"/>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8DB7473-66AF-3A4E-3DC7-9E5125D42A8F}"/>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4C313E2-4BE7-DC60-B259-7ED04C0FAD51}"/>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826F725C-5347-B499-1809-0044B48A1E9C}"/>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6C995117-D788-BF0A-A701-5EB069198986}"/>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DE78900F-629F-493D-0B09-6924A2545196}"/>
                </a:ext>
              </a:extLst>
            </p:cNvPr>
            <p:cNvGrpSpPr/>
            <p:nvPr/>
          </p:nvGrpSpPr>
          <p:grpSpPr>
            <a:xfrm>
              <a:off x="2411760" y="1916832"/>
              <a:ext cx="1512168" cy="1512168"/>
              <a:chOff x="971600" y="4293096"/>
              <a:chExt cx="2160240" cy="2160240"/>
            </a:xfrm>
          </p:grpSpPr>
          <p:cxnSp>
            <p:nvCxnSpPr>
              <p:cNvPr id="29" name="直線コネクタ 28">
                <a:extLst>
                  <a:ext uri="{FF2B5EF4-FFF2-40B4-BE49-F238E27FC236}">
                    <a16:creationId xmlns:a16="http://schemas.microsoft.com/office/drawing/2014/main" id="{B3508974-65BB-7181-428D-158528A111F5}"/>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6AA7972-4731-63EB-7C7C-88A213841139}"/>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D3F49B5-236D-16A5-A7B8-80A1EEDB899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CB3836-747A-B55B-DFA5-6B9CA9C56340}"/>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1EFD3EA-6163-906A-AF89-59242A1E3CA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3A63653-A7B2-A0B7-AF54-A271C5AEB20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9A74AC-F05E-7527-3A02-0C56B56BE39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61BDA75-7E0F-2CBC-AFDF-EC703AEDC925}"/>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CF0D3C32-9EE8-D15F-49F1-BE140002CAC5}"/>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9FCA1B5-BDCC-8AE8-9097-73A278D410FC}"/>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四角形: 角を丸くする 27">
              <a:extLst>
                <a:ext uri="{FF2B5EF4-FFF2-40B4-BE49-F238E27FC236}">
                  <a16:creationId xmlns:a16="http://schemas.microsoft.com/office/drawing/2014/main" id="{CAA48393-60C6-B4FE-5085-3C5F817CBECE}"/>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1DDD2F27-C42E-3459-F6D3-31440A4B58B1}"/>
              </a:ext>
            </a:extLst>
          </p:cNvPr>
          <p:cNvGrpSpPr/>
          <p:nvPr/>
        </p:nvGrpSpPr>
        <p:grpSpPr>
          <a:xfrm>
            <a:off x="4644008" y="4581128"/>
            <a:ext cx="3888432" cy="2016224"/>
            <a:chOff x="4716016" y="1628800"/>
            <a:chExt cx="3888432" cy="2016224"/>
          </a:xfrm>
        </p:grpSpPr>
        <p:grpSp>
          <p:nvGrpSpPr>
            <p:cNvPr id="51" name="グループ化 50">
              <a:extLst>
                <a:ext uri="{FF2B5EF4-FFF2-40B4-BE49-F238E27FC236}">
                  <a16:creationId xmlns:a16="http://schemas.microsoft.com/office/drawing/2014/main" id="{151C061F-AB3C-44A4-EAF9-921C4941DF1D}"/>
                </a:ext>
              </a:extLst>
            </p:cNvPr>
            <p:cNvGrpSpPr/>
            <p:nvPr/>
          </p:nvGrpSpPr>
          <p:grpSpPr>
            <a:xfrm>
              <a:off x="4932040" y="1916832"/>
              <a:ext cx="3528392" cy="1584176"/>
              <a:chOff x="4932040" y="1916832"/>
              <a:chExt cx="3528392" cy="1584176"/>
            </a:xfrm>
          </p:grpSpPr>
          <p:grpSp>
            <p:nvGrpSpPr>
              <p:cNvPr id="53" name="グループ化 52">
                <a:extLst>
                  <a:ext uri="{FF2B5EF4-FFF2-40B4-BE49-F238E27FC236}">
                    <a16:creationId xmlns:a16="http://schemas.microsoft.com/office/drawing/2014/main" id="{C1B55227-0F58-EC7C-3C0F-F71D571C1AF0}"/>
                  </a:ext>
                </a:extLst>
              </p:cNvPr>
              <p:cNvGrpSpPr/>
              <p:nvPr/>
            </p:nvGrpSpPr>
            <p:grpSpPr>
              <a:xfrm>
                <a:off x="4932040" y="1988840"/>
                <a:ext cx="1512168" cy="1512168"/>
                <a:chOff x="5292080" y="1628800"/>
                <a:chExt cx="2160240" cy="2160240"/>
              </a:xfrm>
            </p:grpSpPr>
            <p:cxnSp>
              <p:nvCxnSpPr>
                <p:cNvPr id="65" name="直線コネクタ 64">
                  <a:extLst>
                    <a:ext uri="{FF2B5EF4-FFF2-40B4-BE49-F238E27FC236}">
                      <a16:creationId xmlns:a16="http://schemas.microsoft.com/office/drawing/2014/main" id="{3FCF8ACE-B895-8728-765E-596310714535}"/>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BC9CD94-C1D4-EB60-CAAA-48AC99AD085E}"/>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94066D5-D711-29A7-25A2-836A6F26CE23}"/>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C85A3BA-D8F0-F169-B297-73F139AED5B6}"/>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C37D29E-A6A2-ACEC-A19E-14E8F0A9CA5C}"/>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00A918A-382A-11D0-B1C1-D2660D42D044}"/>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38F0D84-301A-DBF9-8CE3-FEE62D9BF209}"/>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0D18AEC9-D277-1DD3-E536-7C5B67498ECA}"/>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9B79BD00-2108-DDBA-B706-15E5E0437466}"/>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FB723670-BC6C-40C0-7549-BEB3AFBA7EC9}"/>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6FB10E06-2FC1-3E93-EC26-32B5725FB6BA}"/>
                  </a:ext>
                </a:extLst>
              </p:cNvPr>
              <p:cNvGrpSpPr/>
              <p:nvPr/>
            </p:nvGrpSpPr>
            <p:grpSpPr>
              <a:xfrm>
                <a:off x="6948264" y="1916832"/>
                <a:ext cx="1512168" cy="1512168"/>
                <a:chOff x="5292080" y="4365104"/>
                <a:chExt cx="2160240" cy="2160240"/>
              </a:xfrm>
            </p:grpSpPr>
            <p:cxnSp>
              <p:nvCxnSpPr>
                <p:cNvPr id="55" name="直線コネクタ 54">
                  <a:extLst>
                    <a:ext uri="{FF2B5EF4-FFF2-40B4-BE49-F238E27FC236}">
                      <a16:creationId xmlns:a16="http://schemas.microsoft.com/office/drawing/2014/main" id="{EDFDFF28-3544-E15C-FDAF-3F01BC105E66}"/>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C605CFF-3101-D252-06BB-314C1FE2D715}"/>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729951E-7B16-624F-7448-D1C1667A7088}"/>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BEED6CC-F9E5-7E3A-B75F-C2FF7ECE4F66}"/>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FA302E8-15D6-D89B-C1C7-1C8E8E0721F7}"/>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A429695-6D14-41BF-1EE4-85B734DEBF3F}"/>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8BD4245-9CFF-ABF4-A48B-04026B550FCE}"/>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727708E-4513-1E85-480D-44284AA13D50}"/>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882B4620-ECDB-8DAA-9A26-B0198D6325DD}"/>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4B8E612-A436-3529-F0E2-003783F9C836}"/>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2" name="四角形: 角を丸くする 51">
              <a:extLst>
                <a:ext uri="{FF2B5EF4-FFF2-40B4-BE49-F238E27FC236}">
                  <a16:creationId xmlns:a16="http://schemas.microsoft.com/office/drawing/2014/main" id="{2B2D21C0-3286-0325-7DC5-ED6DB1250142}"/>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7340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6C06FD-7266-1D1A-C653-84EEB06BDBCF}"/>
              </a:ext>
            </a:extLst>
          </p:cNvPr>
          <p:cNvSpPr>
            <a:spLocks noGrp="1"/>
          </p:cNvSpPr>
          <p:nvPr>
            <p:ph type="body" sz="quarter" idx="10"/>
          </p:nvPr>
        </p:nvSpPr>
        <p:spPr/>
        <p:txBody>
          <a:bodyPr/>
          <a:lstStyle/>
          <a:p>
            <a:r>
              <a:rPr lang="ja-JP" altLang="en-US"/>
              <a:t>自由エネルギー</a:t>
            </a:r>
            <a:endParaRPr kumimoji="1" lang="ja-JP" altLang="en-US"/>
          </a:p>
        </p:txBody>
      </p:sp>
      <p:grpSp>
        <p:nvGrpSpPr>
          <p:cNvPr id="3" name="グループ化 2">
            <a:extLst>
              <a:ext uri="{FF2B5EF4-FFF2-40B4-BE49-F238E27FC236}">
                <a16:creationId xmlns:a16="http://schemas.microsoft.com/office/drawing/2014/main" id="{EE0AB1A3-B084-5BD8-A30A-8962936434FE}"/>
              </a:ext>
            </a:extLst>
          </p:cNvPr>
          <p:cNvGrpSpPr/>
          <p:nvPr/>
        </p:nvGrpSpPr>
        <p:grpSpPr>
          <a:xfrm>
            <a:off x="7596336" y="3717032"/>
            <a:ext cx="1224136" cy="1440160"/>
            <a:chOff x="1547664" y="2852936"/>
            <a:chExt cx="1728192" cy="2232248"/>
          </a:xfrm>
        </p:grpSpPr>
        <p:sp>
          <p:nvSpPr>
            <p:cNvPr id="4" name="楕円 3">
              <a:extLst>
                <a:ext uri="{FF2B5EF4-FFF2-40B4-BE49-F238E27FC236}">
                  <a16:creationId xmlns:a16="http://schemas.microsoft.com/office/drawing/2014/main" id="{B7DB324C-29B3-0562-67F5-E7006C6796B3}"/>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2E5385D-C3F7-EBC5-1B64-ED58B658E52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7EF62B8-05E4-69A5-B06C-0C3416E59419}"/>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694DF84-51B5-843B-FEB3-C0A20B9A1C8F}"/>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411548D7-ED4B-44A8-91A1-57F37DEC3D17}"/>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202088FD-45F1-B94B-EA51-62FD13A9F769}"/>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A932381-3A93-C66E-48C0-F779110626BC}"/>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8B6405B8-451C-FA90-DD1F-DA8ADF080118}"/>
              </a:ext>
            </a:extLst>
          </p:cNvPr>
          <p:cNvSpPr txBox="1"/>
          <p:nvPr/>
        </p:nvSpPr>
        <p:spPr>
          <a:xfrm>
            <a:off x="395536" y="836712"/>
            <a:ext cx="7571303" cy="830997"/>
          </a:xfrm>
          <a:prstGeom prst="rect">
            <a:avLst/>
          </a:prstGeom>
          <a:noFill/>
        </p:spPr>
        <p:txBody>
          <a:bodyPr wrap="none" rtlCol="0">
            <a:spAutoFit/>
          </a:bodyPr>
          <a:lstStyle/>
          <a:p>
            <a:r>
              <a:rPr lang="ja-JP" altLang="en-US" sz="2400"/>
              <a:t>ヘルムホルツ自由エネルギーの</a:t>
            </a:r>
            <a:r>
              <a:rPr lang="ja-JP" altLang="en-US" sz="2400">
                <a:solidFill>
                  <a:srgbClr val="FF0000"/>
                </a:solidFill>
              </a:rPr>
              <a:t>自然な変数</a:t>
            </a:r>
            <a:r>
              <a:rPr lang="ja-JP" altLang="en-US" sz="2400"/>
              <a:t>は</a:t>
            </a:r>
            <a:r>
              <a:rPr lang="en-US" altLang="ja-JP" sz="2400"/>
              <a:t>N</a:t>
            </a:r>
            <a:r>
              <a:rPr lang="ja-JP" altLang="en-US" sz="2400"/>
              <a:t>、</a:t>
            </a:r>
            <a:r>
              <a:rPr lang="en-US" altLang="ja-JP" sz="2400"/>
              <a:t>V</a:t>
            </a:r>
            <a:r>
              <a:rPr lang="ja-JP" altLang="en-US" sz="2400"/>
              <a:t>、</a:t>
            </a:r>
            <a:r>
              <a:rPr lang="en-US" altLang="ja-JP" sz="2400"/>
              <a:t>T</a:t>
            </a:r>
          </a:p>
          <a:p>
            <a:r>
              <a:rPr lang="ja-JP" altLang="en-US" sz="2400"/>
              <a:t>すなわち「定物質量、定積、定温」条件</a:t>
            </a:r>
            <a:endParaRPr lang="en-US" altLang="ja-JP" sz="2400"/>
          </a:p>
        </p:txBody>
      </p:sp>
      <p:sp>
        <p:nvSpPr>
          <p:cNvPr id="12" name="テキスト ボックス 11">
            <a:extLst>
              <a:ext uri="{FF2B5EF4-FFF2-40B4-BE49-F238E27FC236}">
                <a16:creationId xmlns:a16="http://schemas.microsoft.com/office/drawing/2014/main" id="{A88EE1BF-56F7-BBEE-F74E-D83DD7552054}"/>
              </a:ext>
            </a:extLst>
          </p:cNvPr>
          <p:cNvSpPr txBox="1"/>
          <p:nvPr/>
        </p:nvSpPr>
        <p:spPr>
          <a:xfrm>
            <a:off x="395536" y="1844824"/>
            <a:ext cx="7366119" cy="707886"/>
          </a:xfrm>
          <a:prstGeom prst="rect">
            <a:avLst/>
          </a:prstGeom>
          <a:noFill/>
        </p:spPr>
        <p:txBody>
          <a:bodyPr wrap="none" rtlCol="0">
            <a:spAutoFit/>
          </a:bodyPr>
          <a:lstStyle/>
          <a:p>
            <a:r>
              <a:rPr lang="ja-JP" altLang="en-US" sz="2000"/>
              <a:t>我々の興味ある現象は、「定積」ではなく「定圧」条件</a:t>
            </a:r>
            <a:endParaRPr lang="en-US" altLang="ja-JP" sz="2000"/>
          </a:p>
          <a:p>
            <a:r>
              <a:rPr kumimoji="1" lang="ja-JP" altLang="en-US" sz="2000"/>
              <a:t>ヘルムホルツの自由エネルギーからギブスの自由エネルギーへ</a:t>
            </a:r>
          </a:p>
        </p:txBody>
      </p:sp>
      <p:sp>
        <p:nvSpPr>
          <p:cNvPr id="13" name="矢印: 下 12">
            <a:extLst>
              <a:ext uri="{FF2B5EF4-FFF2-40B4-BE49-F238E27FC236}">
                <a16:creationId xmlns:a16="http://schemas.microsoft.com/office/drawing/2014/main" id="{B0C55A72-73B7-C8AD-F7BE-11C23A025BCB}"/>
              </a:ext>
            </a:extLst>
          </p:cNvPr>
          <p:cNvSpPr/>
          <p:nvPr/>
        </p:nvSpPr>
        <p:spPr>
          <a:xfrm>
            <a:off x="7812360" y="3284984"/>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91ADB9C-36B6-8AA1-8AF5-7E9527BE6A4B}"/>
              </a:ext>
            </a:extLst>
          </p:cNvPr>
          <p:cNvSpPr txBox="1"/>
          <p:nvPr/>
        </p:nvSpPr>
        <p:spPr>
          <a:xfrm>
            <a:off x="7812360" y="2780928"/>
            <a:ext cx="800219" cy="461665"/>
          </a:xfrm>
          <a:prstGeom prst="rect">
            <a:avLst/>
          </a:prstGeom>
          <a:noFill/>
        </p:spPr>
        <p:txBody>
          <a:bodyPr wrap="none" rtlCol="0">
            <a:spAutoFit/>
          </a:bodyPr>
          <a:lstStyle/>
          <a:p>
            <a:r>
              <a:rPr kumimoji="1" lang="ja-JP" altLang="en-US" sz="2400"/>
              <a:t>気圧</a:t>
            </a:r>
          </a:p>
        </p:txBody>
      </p:sp>
      <p:sp>
        <p:nvSpPr>
          <p:cNvPr id="15" name="矢印: 下 14">
            <a:extLst>
              <a:ext uri="{FF2B5EF4-FFF2-40B4-BE49-F238E27FC236}">
                <a16:creationId xmlns:a16="http://schemas.microsoft.com/office/drawing/2014/main" id="{50A79A2B-596E-7212-46AE-0AC21A149548}"/>
              </a:ext>
            </a:extLst>
          </p:cNvPr>
          <p:cNvSpPr/>
          <p:nvPr/>
        </p:nvSpPr>
        <p:spPr>
          <a:xfrm rot="10800000">
            <a:off x="8028384" y="4149080"/>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AD99E65-D174-E684-702E-F096E57801EA}"/>
              </a:ext>
            </a:extLst>
          </p:cNvPr>
          <p:cNvSpPr txBox="1"/>
          <p:nvPr/>
        </p:nvSpPr>
        <p:spPr>
          <a:xfrm>
            <a:off x="7884368" y="4365104"/>
            <a:ext cx="646331" cy="369332"/>
          </a:xfrm>
          <a:prstGeom prst="rect">
            <a:avLst/>
          </a:prstGeom>
          <a:noFill/>
        </p:spPr>
        <p:txBody>
          <a:bodyPr wrap="none" rtlCol="0">
            <a:spAutoFit/>
          </a:bodyPr>
          <a:lstStyle/>
          <a:p>
            <a:r>
              <a:rPr lang="ja-JP" altLang="en-US"/>
              <a:t>蒸発</a:t>
            </a: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9B7A776-D905-88B4-F974-429EF298D964}"/>
                  </a:ext>
                </a:extLst>
              </p:cNvPr>
              <p:cNvSpPr txBox="1"/>
              <p:nvPr/>
            </p:nvSpPr>
            <p:spPr>
              <a:xfrm>
                <a:off x="683568" y="3212976"/>
                <a:ext cx="646061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d>
                        <m:dPr>
                          <m:ctrlPr>
                            <a:rPr kumimoji="1" lang="en-US" altLang="ja-JP" sz="4800" b="0" i="1" smtClean="0">
                              <a:latin typeface="Cambria Math" panose="02040503050406030204" pitchFamily="18" charset="0"/>
                            </a:rPr>
                          </m:ctrlPr>
                        </m:dPr>
                        <m:e>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𝑉</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e>
                      </m:d>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𝐺</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𝑃</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r>
                        <a:rPr kumimoji="1" lang="en-US" altLang="ja-JP" sz="4800" b="0" i="1" smtClean="0">
                          <a:latin typeface="Cambria Math" panose="02040503050406030204" pitchFamily="18" charset="0"/>
                        </a:rPr>
                        <m:t>)</m:t>
                      </m:r>
                    </m:oMath>
                  </m:oMathPara>
                </a14:m>
                <a:endParaRPr kumimoji="1" lang="ja-JP" altLang="en-US" sz="4800"/>
              </a:p>
            </p:txBody>
          </p:sp>
        </mc:Choice>
        <mc:Fallback xmlns="">
          <p:sp>
            <p:nvSpPr>
              <p:cNvPr id="17" name="テキスト ボックス 16">
                <a:extLst>
                  <a:ext uri="{FF2B5EF4-FFF2-40B4-BE49-F238E27FC236}">
                    <a16:creationId xmlns:a16="http://schemas.microsoft.com/office/drawing/2014/main" id="{E9B7A776-D905-88B4-F974-429EF298D964}"/>
                  </a:ext>
                </a:extLst>
              </p:cNvPr>
              <p:cNvSpPr txBox="1">
                <a:spLocks noRot="1" noChangeAspect="1" noMove="1" noResize="1" noEditPoints="1" noAdjustHandles="1" noChangeArrowheads="1" noChangeShapeType="1" noTextEdit="1"/>
              </p:cNvSpPr>
              <p:nvPr/>
            </p:nvSpPr>
            <p:spPr>
              <a:xfrm>
                <a:off x="683568" y="3212976"/>
                <a:ext cx="6460615" cy="830997"/>
              </a:xfrm>
              <a:prstGeom prst="rect">
                <a:avLst/>
              </a:prstGeom>
              <a:blipFill>
                <a:blip r:embed="rId2"/>
                <a:stretch>
                  <a:fillRect/>
                </a:stretch>
              </a:blipFill>
            </p:spPr>
            <p:txBody>
              <a:bodyPr/>
              <a:lstStyle/>
              <a:p>
                <a:r>
                  <a:rPr lang="ja-JP" altLang="en-US">
                    <a:noFill/>
                  </a:rPr>
                  <a:t> </a:t>
                </a:r>
              </a:p>
            </p:txBody>
          </p:sp>
        </mc:Fallback>
      </mc:AlternateContent>
      <p:sp>
        <p:nvSpPr>
          <p:cNvPr id="18" name="四角形: 角を丸くする 17">
            <a:extLst>
              <a:ext uri="{FF2B5EF4-FFF2-40B4-BE49-F238E27FC236}">
                <a16:creationId xmlns:a16="http://schemas.microsoft.com/office/drawing/2014/main" id="{FB8EA1FF-6FFD-04A8-3D87-7FA3C81A657F}"/>
              </a:ext>
            </a:extLst>
          </p:cNvPr>
          <p:cNvSpPr/>
          <p:nvPr/>
        </p:nvSpPr>
        <p:spPr>
          <a:xfrm>
            <a:off x="2123728"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241CD02E-CBBF-CDD7-D11E-B33AF11756DE}"/>
              </a:ext>
            </a:extLst>
          </p:cNvPr>
          <p:cNvSpPr/>
          <p:nvPr/>
        </p:nvSpPr>
        <p:spPr>
          <a:xfrm>
            <a:off x="5652120"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8BB742E0-2A8B-C1DB-FA3D-253564FC8CCC}"/>
              </a:ext>
            </a:extLst>
          </p:cNvPr>
          <p:cNvCxnSpPr>
            <a:cxnSpLocks/>
            <a:stCxn id="18" idx="0"/>
            <a:endCxn id="19" idx="0"/>
          </p:cNvCxnSpPr>
          <p:nvPr/>
        </p:nvCxnSpPr>
        <p:spPr>
          <a:xfrm rot="5400000" flipH="1" flipV="1">
            <a:off x="4139952" y="1592796"/>
            <a:ext cx="12700" cy="352839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4642A62-4D45-41E8-187B-BE50B6D9929F}"/>
              </a:ext>
            </a:extLst>
          </p:cNvPr>
          <p:cNvSpPr txBox="1"/>
          <p:nvPr/>
        </p:nvSpPr>
        <p:spPr>
          <a:xfrm>
            <a:off x="3131840" y="2699628"/>
            <a:ext cx="2031325" cy="369332"/>
          </a:xfrm>
          <a:prstGeom prst="rect">
            <a:avLst/>
          </a:prstGeom>
          <a:noFill/>
        </p:spPr>
        <p:txBody>
          <a:bodyPr wrap="none" rtlCol="0">
            <a:spAutoFit/>
          </a:bodyPr>
          <a:lstStyle/>
          <a:p>
            <a:r>
              <a:rPr lang="ja-JP" altLang="en-US"/>
              <a:t>ルジャンドル変換</a:t>
            </a: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21630272-53C2-BF8C-FAF3-8D2F2D982D9B}"/>
                  </a:ext>
                </a:extLst>
              </p:cNvPr>
              <p:cNvSpPr txBox="1"/>
              <p:nvPr/>
            </p:nvSpPr>
            <p:spPr>
              <a:xfrm>
                <a:off x="4139952" y="4509120"/>
                <a:ext cx="220310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𝐺</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𝑃𝑉</m:t>
                      </m:r>
                    </m:oMath>
                  </m:oMathPara>
                </a14:m>
                <a:endParaRPr kumimoji="1" lang="ja-JP" altLang="en-US" sz="3200"/>
              </a:p>
            </p:txBody>
          </p:sp>
        </mc:Choice>
        <mc:Fallback xmlns="">
          <p:sp>
            <p:nvSpPr>
              <p:cNvPr id="27" name="テキスト ボックス 26">
                <a:extLst>
                  <a:ext uri="{FF2B5EF4-FFF2-40B4-BE49-F238E27FC236}">
                    <a16:creationId xmlns:a16="http://schemas.microsoft.com/office/drawing/2014/main" id="{21630272-53C2-BF8C-FAF3-8D2F2D982D9B}"/>
                  </a:ext>
                </a:extLst>
              </p:cNvPr>
              <p:cNvSpPr txBox="1">
                <a:spLocks noRot="1" noChangeAspect="1" noMove="1" noResize="1" noEditPoints="1" noAdjustHandles="1" noChangeArrowheads="1" noChangeShapeType="1" noTextEdit="1"/>
              </p:cNvSpPr>
              <p:nvPr/>
            </p:nvSpPr>
            <p:spPr>
              <a:xfrm>
                <a:off x="4139952" y="4509120"/>
                <a:ext cx="220310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7284B81-17D9-E8DB-1A0F-BED87D9DDD92}"/>
                  </a:ext>
                </a:extLst>
              </p:cNvPr>
              <p:cNvSpPr txBox="1"/>
              <p:nvPr/>
            </p:nvSpPr>
            <p:spPr>
              <a:xfrm>
                <a:off x="1691680" y="4293096"/>
                <a:ext cx="1784591" cy="936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𝑉</m:t>
                          </m:r>
                        </m:den>
                      </m:f>
                    </m:oMath>
                  </m:oMathPara>
                </a14:m>
                <a:endParaRPr kumimoji="1" lang="ja-JP" altLang="en-US" sz="3200"/>
              </a:p>
            </p:txBody>
          </p:sp>
        </mc:Choice>
        <mc:Fallback xmlns="">
          <p:sp>
            <p:nvSpPr>
              <p:cNvPr id="28" name="テキスト ボックス 27">
                <a:extLst>
                  <a:ext uri="{FF2B5EF4-FFF2-40B4-BE49-F238E27FC236}">
                    <a16:creationId xmlns:a16="http://schemas.microsoft.com/office/drawing/2014/main" id="{87284B81-17D9-E8DB-1A0F-BED87D9DDD92}"/>
                  </a:ext>
                </a:extLst>
              </p:cNvPr>
              <p:cNvSpPr txBox="1">
                <a:spLocks noRot="1" noChangeAspect="1" noMove="1" noResize="1" noEditPoints="1" noAdjustHandles="1" noChangeArrowheads="1" noChangeShapeType="1" noTextEdit="1"/>
              </p:cNvSpPr>
              <p:nvPr/>
            </p:nvSpPr>
            <p:spPr>
              <a:xfrm>
                <a:off x="1691680" y="4293096"/>
                <a:ext cx="1784591" cy="936410"/>
              </a:xfrm>
              <a:prstGeom prst="rect">
                <a:avLst/>
              </a:prstGeom>
              <a:blipFill>
                <a:blip r:embed="rId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EF9979D7-AB51-D0D9-BF05-7E0BCA914B27}"/>
              </a:ext>
            </a:extLst>
          </p:cNvPr>
          <p:cNvSpPr txBox="1"/>
          <p:nvPr/>
        </p:nvSpPr>
        <p:spPr>
          <a:xfrm>
            <a:off x="251520" y="5589240"/>
            <a:ext cx="8186857" cy="830997"/>
          </a:xfrm>
          <a:prstGeom prst="rect">
            <a:avLst/>
          </a:prstGeom>
          <a:noFill/>
        </p:spPr>
        <p:txBody>
          <a:bodyPr wrap="none" rtlCol="0">
            <a:spAutoFit/>
          </a:bodyPr>
          <a:lstStyle/>
          <a:p>
            <a:r>
              <a:rPr lang="ja-JP" altLang="en-US" sz="2400"/>
              <a:t>定温、定圧下において、自然はギブスの自由エネルギーを</a:t>
            </a:r>
            <a:endParaRPr lang="en-US" altLang="ja-JP" sz="2400"/>
          </a:p>
          <a:p>
            <a:r>
              <a:rPr lang="ja-JP" altLang="en-US" sz="2400"/>
              <a:t>最小にする状態を平衡状態として実現する</a:t>
            </a:r>
            <a:endParaRPr kumimoji="1" lang="ja-JP" altLang="en-US" sz="2400"/>
          </a:p>
        </p:txBody>
      </p:sp>
    </p:spTree>
    <p:extLst>
      <p:ext uri="{BB962C8B-B14F-4D97-AF65-F5344CB8AC3E}">
        <p14:creationId xmlns:p14="http://schemas.microsoft.com/office/powerpoint/2010/main" val="276771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27A66-EA0F-79D5-6CAC-146AB701715B}"/>
              </a:ext>
            </a:extLst>
          </p:cNvPr>
          <p:cNvSpPr>
            <a:spLocks noGrp="1"/>
          </p:cNvSpPr>
          <p:nvPr>
            <p:ph type="body" sz="quarter" idx="10"/>
          </p:nvPr>
        </p:nvSpPr>
        <p:spPr/>
        <p:txBody>
          <a:bodyPr/>
          <a:lstStyle/>
          <a:p>
            <a:r>
              <a:rPr lang="ja-JP" altLang="en-US"/>
              <a:t>熱力学量</a:t>
            </a:r>
            <a:endParaRPr kumimoji="1" lang="ja-JP" altLang="en-US"/>
          </a:p>
        </p:txBody>
      </p:sp>
      <p:sp>
        <p:nvSpPr>
          <p:cNvPr id="5" name="テキスト ボックス 4">
            <a:extLst>
              <a:ext uri="{FF2B5EF4-FFF2-40B4-BE49-F238E27FC236}">
                <a16:creationId xmlns:a16="http://schemas.microsoft.com/office/drawing/2014/main" id="{68226011-70ED-193D-9398-D3E09185DB26}"/>
              </a:ext>
            </a:extLst>
          </p:cNvPr>
          <p:cNvSpPr txBox="1"/>
          <p:nvPr/>
        </p:nvSpPr>
        <p:spPr>
          <a:xfrm>
            <a:off x="395536" y="1340768"/>
            <a:ext cx="5583580" cy="584775"/>
          </a:xfrm>
          <a:prstGeom prst="rect">
            <a:avLst/>
          </a:prstGeom>
          <a:noFill/>
        </p:spPr>
        <p:txBody>
          <a:bodyPr wrap="none" rtlCol="0">
            <a:spAutoFit/>
          </a:bodyPr>
          <a:lstStyle/>
          <a:p>
            <a:r>
              <a:rPr lang="ja-JP" altLang="en-US" sz="3200">
                <a:solidFill>
                  <a:srgbClr val="011893"/>
                </a:solidFill>
              </a:rPr>
              <a:t>示量変数</a:t>
            </a:r>
            <a:r>
              <a:rPr lang="en-US" altLang="ja-JP" sz="3200" dirty="0">
                <a:solidFill>
                  <a:srgbClr val="011893"/>
                </a:solidFill>
              </a:rPr>
              <a:t>(extensive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0B6ACE6-8DF9-6429-E608-7ED445AA57F9}"/>
                  </a:ext>
                </a:extLst>
              </p:cNvPr>
              <p:cNvSpPr txBox="1"/>
              <p:nvPr/>
            </p:nvSpPr>
            <p:spPr>
              <a:xfrm>
                <a:off x="899592" y="2132856"/>
                <a:ext cx="7007046" cy="954107"/>
              </a:xfrm>
              <a:prstGeom prst="rect">
                <a:avLst/>
              </a:prstGeom>
              <a:noFill/>
            </p:spPr>
            <p:txBody>
              <a:bodyPr wrap="none" rtlCol="0">
                <a:spAutoFit/>
              </a:bodyPr>
              <a:lstStyle/>
              <a:p>
                <a:r>
                  <a:rPr lang="ja-JP" altLang="en-US" sz="2800"/>
                  <a:t>全く同じ系を二つつけた時、二倍になる量</a:t>
                </a:r>
                <a:endParaRPr lang="en-US" altLang="ja-JP" sz="2800" dirty="0"/>
              </a:p>
              <a:p>
                <a:r>
                  <a:rPr kumimoji="1" lang="ja-JP" altLang="en-US" sz="2800"/>
                  <a:t>体積</a:t>
                </a:r>
                <a14:m>
                  <m:oMath xmlns:m="http://schemas.openxmlformats.org/officeDocument/2006/math">
                    <m:r>
                      <a:rPr kumimoji="1" lang="en-US" altLang="ja-JP" sz="2800" b="0" i="1" smtClean="0">
                        <a:latin typeface="Cambria Math" panose="02040503050406030204" pitchFamily="18" charset="0"/>
                      </a:rPr>
                      <m:t>𝑉</m:t>
                    </m:r>
                  </m:oMath>
                </a14:m>
                <a:r>
                  <a:rPr kumimoji="1" lang="ja-JP" altLang="en-US" sz="2800"/>
                  <a:t>、エントロピー</a:t>
                </a:r>
                <a14:m>
                  <m:oMath xmlns:m="http://schemas.openxmlformats.org/officeDocument/2006/math">
                    <m:r>
                      <a:rPr kumimoji="1" lang="en-US" altLang="ja-JP" sz="2800" b="0" i="1" smtClean="0">
                        <a:latin typeface="Cambria Math" panose="02040503050406030204" pitchFamily="18" charset="0"/>
                      </a:rPr>
                      <m:t>𝑆</m:t>
                    </m:r>
                  </m:oMath>
                </a14:m>
                <a:r>
                  <a:rPr kumimoji="1" lang="ja-JP" altLang="en-US" sz="2800"/>
                  <a:t>、物質量</a:t>
                </a:r>
                <a14:m>
                  <m:oMath xmlns:m="http://schemas.openxmlformats.org/officeDocument/2006/math">
                    <m:r>
                      <a:rPr kumimoji="1" lang="en-US" altLang="ja-JP" sz="2800" b="0" i="1" smtClean="0">
                        <a:latin typeface="Cambria Math" panose="02040503050406030204" pitchFamily="18" charset="0"/>
                      </a:rPr>
                      <m:t>𝑁</m:t>
                    </m:r>
                  </m:oMath>
                </a14:m>
                <a:endParaRPr kumimoji="1" lang="ja-JP" altLang="en-US" sz="2800"/>
              </a:p>
            </p:txBody>
          </p:sp>
        </mc:Choice>
        <mc:Fallback xmlns="">
          <p:sp>
            <p:nvSpPr>
              <p:cNvPr id="6" name="テキスト ボックス 5">
                <a:extLst>
                  <a:ext uri="{FF2B5EF4-FFF2-40B4-BE49-F238E27FC236}">
                    <a16:creationId xmlns:a16="http://schemas.microsoft.com/office/drawing/2014/main" id="{F0B6ACE6-8DF9-6429-E608-7ED445AA57F9}"/>
                  </a:ext>
                </a:extLst>
              </p:cNvPr>
              <p:cNvSpPr txBox="1">
                <a:spLocks noRot="1" noChangeAspect="1" noMove="1" noResize="1" noEditPoints="1" noAdjustHandles="1" noChangeArrowheads="1" noChangeShapeType="1" noTextEdit="1"/>
              </p:cNvSpPr>
              <p:nvPr/>
            </p:nvSpPr>
            <p:spPr>
              <a:xfrm>
                <a:off x="899592" y="2132856"/>
                <a:ext cx="7007046" cy="954107"/>
              </a:xfrm>
              <a:prstGeom prst="rect">
                <a:avLst/>
              </a:prstGeom>
              <a:blipFill>
                <a:blip r:embed="rId2"/>
                <a:stretch>
                  <a:fillRect l="-1828" t="-8974" r="-870" b="-1538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8E80501-A21F-7C07-140E-C8F6446230C6}"/>
              </a:ext>
            </a:extLst>
          </p:cNvPr>
          <p:cNvSpPr txBox="1"/>
          <p:nvPr/>
        </p:nvSpPr>
        <p:spPr>
          <a:xfrm>
            <a:off x="467544" y="3356992"/>
            <a:ext cx="5264583" cy="584775"/>
          </a:xfrm>
          <a:prstGeom prst="rect">
            <a:avLst/>
          </a:prstGeom>
          <a:noFill/>
        </p:spPr>
        <p:txBody>
          <a:bodyPr wrap="none" rtlCol="0">
            <a:spAutoFit/>
          </a:bodyPr>
          <a:lstStyle/>
          <a:p>
            <a:r>
              <a:rPr lang="ja-JP" altLang="en-US" sz="3200">
                <a:solidFill>
                  <a:srgbClr val="011893"/>
                </a:solidFill>
              </a:rPr>
              <a:t>示強変数</a:t>
            </a:r>
            <a:r>
              <a:rPr lang="en-US" altLang="ja-JP" sz="3200" dirty="0">
                <a:solidFill>
                  <a:srgbClr val="011893"/>
                </a:solidFill>
              </a:rPr>
              <a:t>(intensive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95D0BD7-ED78-D343-758D-1D2B0C406CF5}"/>
                  </a:ext>
                </a:extLst>
              </p:cNvPr>
              <p:cNvSpPr txBox="1"/>
              <p:nvPr/>
            </p:nvSpPr>
            <p:spPr>
              <a:xfrm>
                <a:off x="971600" y="3933056"/>
                <a:ext cx="7725192" cy="954107"/>
              </a:xfrm>
              <a:prstGeom prst="rect">
                <a:avLst/>
              </a:prstGeom>
              <a:noFill/>
            </p:spPr>
            <p:txBody>
              <a:bodyPr wrap="none" rtlCol="0">
                <a:spAutoFit/>
              </a:bodyPr>
              <a:lstStyle/>
              <a:p>
                <a:r>
                  <a:rPr lang="ja-JP" altLang="en-US" sz="2800"/>
                  <a:t>全く同じ系を二つつけた時、値が変わらない量</a:t>
                </a:r>
                <a:endParaRPr lang="en-US" altLang="ja-JP" sz="2800" dirty="0"/>
              </a:p>
              <a:p>
                <a:r>
                  <a:rPr lang="ja-JP" altLang="en-US" sz="2800"/>
                  <a:t>圧力</a:t>
                </a:r>
                <a14:m>
                  <m:oMath xmlns:m="http://schemas.openxmlformats.org/officeDocument/2006/math">
                    <m:r>
                      <a:rPr lang="en-US" altLang="ja-JP" sz="2800" b="0" i="1" smtClean="0">
                        <a:latin typeface="Cambria Math" panose="02040503050406030204" pitchFamily="18" charset="0"/>
                      </a:rPr>
                      <m:t>𝑃</m:t>
                    </m:r>
                  </m:oMath>
                </a14:m>
                <a:r>
                  <a:rPr kumimoji="1" lang="ja-JP" altLang="en-US" sz="2800"/>
                  <a:t>、温度</a:t>
                </a:r>
                <a14:m>
                  <m:oMath xmlns:m="http://schemas.openxmlformats.org/officeDocument/2006/math">
                    <m:r>
                      <a:rPr kumimoji="1" lang="en-US" altLang="ja-JP" sz="2800" b="0" i="1" smtClean="0">
                        <a:latin typeface="Cambria Math" panose="02040503050406030204" pitchFamily="18" charset="0"/>
                      </a:rPr>
                      <m:t>𝑇</m:t>
                    </m:r>
                  </m:oMath>
                </a14:m>
                <a:r>
                  <a:rPr kumimoji="1" lang="ja-JP" altLang="en-US" sz="2800"/>
                  <a:t>、化学ポテンシャル</a:t>
                </a:r>
                <a14:m>
                  <m:oMath xmlns:m="http://schemas.openxmlformats.org/officeDocument/2006/math">
                    <m:r>
                      <a:rPr kumimoji="1" lang="en-US" altLang="ja-JP" sz="2800" b="0" i="1" smtClean="0">
                        <a:latin typeface="Cambria Math" panose="02040503050406030204" pitchFamily="18" charset="0"/>
                      </a:rPr>
                      <m:t>𝜇</m:t>
                    </m:r>
                  </m:oMath>
                </a14:m>
                <a:endParaRPr kumimoji="1" lang="ja-JP" altLang="en-US" sz="2800"/>
              </a:p>
            </p:txBody>
          </p:sp>
        </mc:Choice>
        <mc:Fallback xmlns="">
          <p:sp>
            <p:nvSpPr>
              <p:cNvPr id="8" name="テキスト ボックス 7">
                <a:extLst>
                  <a:ext uri="{FF2B5EF4-FFF2-40B4-BE49-F238E27FC236}">
                    <a16:creationId xmlns:a16="http://schemas.microsoft.com/office/drawing/2014/main" id="{095D0BD7-ED78-D343-758D-1D2B0C406CF5}"/>
                  </a:ext>
                </a:extLst>
              </p:cNvPr>
              <p:cNvSpPr txBox="1">
                <a:spLocks noRot="1" noChangeAspect="1" noMove="1" noResize="1" noEditPoints="1" noAdjustHandles="1" noChangeArrowheads="1" noChangeShapeType="1" noTextEdit="1"/>
              </p:cNvSpPr>
              <p:nvPr/>
            </p:nvSpPr>
            <p:spPr>
              <a:xfrm>
                <a:off x="971600" y="3933056"/>
                <a:ext cx="7725192" cy="954107"/>
              </a:xfrm>
              <a:prstGeom prst="rect">
                <a:avLst/>
              </a:prstGeom>
              <a:blipFill>
                <a:blip r:embed="rId3"/>
                <a:stretch>
                  <a:fillRect l="-1577" t="-8280" r="-631" b="-1465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D4E6B8AA-99C4-9E63-EF1B-44F7B8AD5887}"/>
              </a:ext>
            </a:extLst>
          </p:cNvPr>
          <p:cNvSpPr/>
          <p:nvPr/>
        </p:nvSpPr>
        <p:spPr>
          <a:xfrm>
            <a:off x="971600"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D9729D7-B41D-7B0F-900B-7DB4AE260854}"/>
              </a:ext>
            </a:extLst>
          </p:cNvPr>
          <p:cNvSpPr/>
          <p:nvPr/>
        </p:nvSpPr>
        <p:spPr>
          <a:xfrm>
            <a:off x="1979712"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1EEC4A32-6AC6-3584-79FE-A5C21B7148F3}"/>
              </a:ext>
            </a:extLst>
          </p:cNvPr>
          <p:cNvSpPr/>
          <p:nvPr/>
        </p:nvSpPr>
        <p:spPr>
          <a:xfrm>
            <a:off x="2987824" y="57332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1507E0C-B25A-6128-ED4E-13268C8953BF}"/>
              </a:ext>
            </a:extLst>
          </p:cNvPr>
          <p:cNvSpPr/>
          <p:nvPr/>
        </p:nvSpPr>
        <p:spPr>
          <a:xfrm>
            <a:off x="406794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F2B336F-7E37-53A4-6E63-3C554536B9B7}"/>
              </a:ext>
            </a:extLst>
          </p:cNvPr>
          <p:cNvSpPr/>
          <p:nvPr/>
        </p:nvSpPr>
        <p:spPr>
          <a:xfrm>
            <a:off x="478802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D33C4A1-913B-DF55-49CE-CD58299FABA1}"/>
              </a:ext>
            </a:extLst>
          </p:cNvPr>
          <p:cNvSpPr/>
          <p:nvPr/>
        </p:nvSpPr>
        <p:spPr>
          <a:xfrm>
            <a:off x="5796136" y="56612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0C673D0-C641-0271-8A59-00DE8B3D7DA9}"/>
              </a:ext>
            </a:extLst>
          </p:cNvPr>
          <p:cNvSpPr/>
          <p:nvPr/>
        </p:nvSpPr>
        <p:spPr>
          <a:xfrm>
            <a:off x="6732240" y="5589240"/>
            <a:ext cx="144016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CC0B6DCF-7507-AEDC-8014-5E4F2306456B}"/>
              </a:ext>
            </a:extLst>
          </p:cNvPr>
          <p:cNvCxnSpPr>
            <a:cxnSpLocks/>
          </p:cNvCxnSpPr>
          <p:nvPr/>
        </p:nvCxnSpPr>
        <p:spPr>
          <a:xfrm flipV="1">
            <a:off x="7452320" y="5229200"/>
            <a:ext cx="0"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B4E2037A-9625-80CE-35B4-42EB79935E17}"/>
              </a:ext>
            </a:extLst>
          </p:cNvPr>
          <p:cNvSpPr/>
          <p:nvPr/>
        </p:nvSpPr>
        <p:spPr>
          <a:xfrm rot="16200000">
            <a:off x="7279445" y="4826011"/>
            <a:ext cx="363659" cy="3059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645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B2D9A-F49C-36C0-C113-EE109BBB5393}"/>
              </a:ext>
            </a:extLst>
          </p:cNvPr>
          <p:cNvSpPr>
            <a:spLocks noGrp="1"/>
          </p:cNvSpPr>
          <p:nvPr>
            <p:ph type="body" sz="quarter" idx="10"/>
          </p:nvPr>
        </p:nvSpPr>
        <p:spPr/>
        <p:txBody>
          <a:bodyPr/>
          <a:lstStyle/>
          <a:p>
            <a:r>
              <a:rPr lang="ja-JP" altLang="en-US"/>
              <a:t>熱力学量</a:t>
            </a:r>
            <a:endParaRPr kumimoji="1" lang="ja-JP" altLang="en-US"/>
          </a:p>
        </p:txBody>
      </p:sp>
      <p:sp>
        <p:nvSpPr>
          <p:cNvPr id="3" name="テキスト ボックス 2">
            <a:extLst>
              <a:ext uri="{FF2B5EF4-FFF2-40B4-BE49-F238E27FC236}">
                <a16:creationId xmlns:a16="http://schemas.microsoft.com/office/drawing/2014/main" id="{3A85C4B1-3664-1CF9-0F96-C43F31AE569D}"/>
              </a:ext>
            </a:extLst>
          </p:cNvPr>
          <p:cNvSpPr txBox="1"/>
          <p:nvPr/>
        </p:nvSpPr>
        <p:spPr>
          <a:xfrm>
            <a:off x="1327430" y="1988840"/>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6BE48658-635D-4855-ABDA-2695D1ED042D}"/>
              </a:ext>
            </a:extLst>
          </p:cNvPr>
          <p:cNvSpPr txBox="1"/>
          <p:nvPr/>
        </p:nvSpPr>
        <p:spPr>
          <a:xfrm>
            <a:off x="5531138" y="1988840"/>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66BC5D3-18A8-E804-D845-696CCE7FB00C}"/>
                  </a:ext>
                </a:extLst>
              </p:cNvPr>
              <p:cNvSpPr txBox="1"/>
              <p:nvPr/>
            </p:nvSpPr>
            <p:spPr>
              <a:xfrm>
                <a:off x="1534890" y="2780928"/>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566BC5D3-18A8-E804-D845-696CCE7FB00C}"/>
                  </a:ext>
                </a:extLst>
              </p:cNvPr>
              <p:cNvSpPr txBox="1">
                <a:spLocks noRot="1" noChangeAspect="1" noMove="1" noResize="1" noEditPoints="1" noAdjustHandles="1" noChangeArrowheads="1" noChangeShapeType="1" noTextEdit="1"/>
              </p:cNvSpPr>
              <p:nvPr/>
            </p:nvSpPr>
            <p:spPr>
              <a:xfrm>
                <a:off x="1534890" y="2780928"/>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923B2-6480-F0FD-E142-9A5E11DDE3F8}"/>
                  </a:ext>
                </a:extLst>
              </p:cNvPr>
              <p:cNvSpPr txBox="1"/>
              <p:nvPr/>
            </p:nvSpPr>
            <p:spPr>
              <a:xfrm>
                <a:off x="5741099" y="2780928"/>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E75923B2-6480-F0FD-E142-9A5E11DDE3F8}"/>
                  </a:ext>
                </a:extLst>
              </p:cNvPr>
              <p:cNvSpPr txBox="1">
                <a:spLocks noRot="1" noChangeAspect="1" noMove="1" noResize="1" noEditPoints="1" noAdjustHandles="1" noChangeArrowheads="1" noChangeShapeType="1" noTextEdit="1"/>
              </p:cNvSpPr>
              <p:nvPr/>
            </p:nvSpPr>
            <p:spPr>
              <a:xfrm>
                <a:off x="5741099" y="2780928"/>
                <a:ext cx="1406219" cy="646331"/>
              </a:xfrm>
              <a:prstGeom prst="rect">
                <a:avLst/>
              </a:prstGeom>
              <a:blipFill>
                <a:blip r:embed="rId3"/>
                <a:stretch>
                  <a:fillRect l="-13478" t="-16981" b="-3207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D5066AD1-1E23-05FA-A93F-C837DA4CF5ED}"/>
              </a:ext>
            </a:extLst>
          </p:cNvPr>
          <p:cNvSpPr txBox="1"/>
          <p:nvPr/>
        </p:nvSpPr>
        <p:spPr>
          <a:xfrm>
            <a:off x="251520" y="1196752"/>
            <a:ext cx="8443337" cy="523220"/>
          </a:xfrm>
          <a:prstGeom prst="rect">
            <a:avLst/>
          </a:prstGeom>
          <a:noFill/>
        </p:spPr>
        <p:txBody>
          <a:bodyPr wrap="none" rtlCol="0">
            <a:spAutoFit/>
          </a:bodyPr>
          <a:lstStyle/>
          <a:p>
            <a:r>
              <a:rPr kumimoji="1" lang="ja-JP" altLang="en-US" sz="2800"/>
              <a:t>かけたらエネルギーになる量をお互いに共役と呼ぶ</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3326231-41EA-5707-1D43-67482CC120A0}"/>
                  </a:ext>
                </a:extLst>
              </p:cNvPr>
              <p:cNvSpPr txBox="1"/>
              <p:nvPr/>
            </p:nvSpPr>
            <p:spPr>
              <a:xfrm>
                <a:off x="5741099" y="3933056"/>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D3326231-41EA-5707-1D43-67482CC120A0}"/>
                  </a:ext>
                </a:extLst>
              </p:cNvPr>
              <p:cNvSpPr txBox="1">
                <a:spLocks noRot="1" noChangeAspect="1" noMove="1" noResize="1" noEditPoints="1" noAdjustHandles="1" noChangeArrowheads="1" noChangeShapeType="1" noTextEdit="1"/>
              </p:cNvSpPr>
              <p:nvPr/>
            </p:nvSpPr>
            <p:spPr>
              <a:xfrm>
                <a:off x="5741099" y="3933056"/>
                <a:ext cx="1406219" cy="646331"/>
              </a:xfrm>
              <a:prstGeom prst="rect">
                <a:avLst/>
              </a:prstGeom>
              <a:blipFill>
                <a:blip r:embed="rId4"/>
                <a:stretch>
                  <a:fillRect l="-13478"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0795DA-6A28-92B3-5937-76F5DA215D65}"/>
                  </a:ext>
                </a:extLst>
              </p:cNvPr>
              <p:cNvSpPr txBox="1"/>
              <p:nvPr/>
            </p:nvSpPr>
            <p:spPr>
              <a:xfrm>
                <a:off x="611560" y="3933056"/>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B50795DA-6A28-92B3-5937-76F5DA215D65}"/>
                  </a:ext>
                </a:extLst>
              </p:cNvPr>
              <p:cNvSpPr txBox="1">
                <a:spLocks noRot="1" noChangeAspect="1" noMove="1" noResize="1" noEditPoints="1" noAdjustHandles="1" noChangeArrowheads="1" noChangeShapeType="1" noTextEdit="1"/>
              </p:cNvSpPr>
              <p:nvPr/>
            </p:nvSpPr>
            <p:spPr>
              <a:xfrm>
                <a:off x="611560" y="3933056"/>
                <a:ext cx="3257880" cy="646331"/>
              </a:xfrm>
              <a:prstGeom prst="rect">
                <a:avLst/>
              </a:prstGeom>
              <a:blipFill>
                <a:blip r:embed="rId5"/>
                <a:stretch>
                  <a:fillRect l="-5607"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4CE2940-E380-C3A6-37C7-A8D3374D23B4}"/>
                  </a:ext>
                </a:extLst>
              </p:cNvPr>
              <p:cNvSpPr txBox="1"/>
              <p:nvPr/>
            </p:nvSpPr>
            <p:spPr>
              <a:xfrm>
                <a:off x="1280910" y="5085184"/>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64CE2940-E380-C3A6-37C7-A8D3374D23B4}"/>
                  </a:ext>
                </a:extLst>
              </p:cNvPr>
              <p:cNvSpPr txBox="1">
                <a:spLocks noRot="1" noChangeAspect="1" noMove="1" noResize="1" noEditPoints="1" noAdjustHandles="1" noChangeArrowheads="1" noChangeShapeType="1" noTextEdit="1"/>
              </p:cNvSpPr>
              <p:nvPr/>
            </p:nvSpPr>
            <p:spPr>
              <a:xfrm>
                <a:off x="1280910" y="5085184"/>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8C38F63-2AD4-A687-12EF-0E13A980F5B5}"/>
                  </a:ext>
                </a:extLst>
              </p:cNvPr>
              <p:cNvSpPr txBox="1"/>
              <p:nvPr/>
            </p:nvSpPr>
            <p:spPr>
              <a:xfrm>
                <a:off x="4355976" y="5085184"/>
                <a:ext cx="4176464" cy="646331"/>
              </a:xfrm>
              <a:prstGeom prst="rect">
                <a:avLst/>
              </a:prstGeom>
              <a:noFill/>
            </p:spPr>
            <p:txBody>
              <a:bodyPr wrap="square" rtlCol="0">
                <a:spAutoFit/>
              </a:bodyPr>
              <a:lstStyle/>
              <a:p>
                <a:r>
                  <a:rPr kumimoji="1" lang="ja-JP" altLang="en-US" sz="3600"/>
                  <a:t>化学ポテンシャル</a:t>
                </a:r>
                <a14:m>
                  <m:oMath xmlns:m="http://schemas.openxmlformats.org/officeDocument/2006/math">
                    <m:r>
                      <a:rPr kumimoji="1" lang="en-US" altLang="ja-JP" sz="3600" b="0" i="1" smtClean="0">
                        <a:latin typeface="Cambria Math" panose="02040503050406030204" pitchFamily="18" charset="0"/>
                      </a:rPr>
                      <m:t>𝜇</m:t>
                    </m:r>
                  </m:oMath>
                </a14:m>
                <a:endParaRPr kumimoji="1" lang="ja-JP" altLang="en-US" sz="3600"/>
              </a:p>
            </p:txBody>
          </p:sp>
        </mc:Choice>
        <mc:Fallback xmlns="">
          <p:sp>
            <p:nvSpPr>
              <p:cNvPr id="11" name="テキスト ボックス 10">
                <a:extLst>
                  <a:ext uri="{FF2B5EF4-FFF2-40B4-BE49-F238E27FC236}">
                    <a16:creationId xmlns:a16="http://schemas.microsoft.com/office/drawing/2014/main" id="{08C38F63-2AD4-A687-12EF-0E13A980F5B5}"/>
                  </a:ext>
                </a:extLst>
              </p:cNvPr>
              <p:cNvSpPr txBox="1">
                <a:spLocks noRot="1" noChangeAspect="1" noMove="1" noResize="1" noEditPoints="1" noAdjustHandles="1" noChangeArrowheads="1" noChangeShapeType="1" noTextEdit="1"/>
              </p:cNvSpPr>
              <p:nvPr/>
            </p:nvSpPr>
            <p:spPr>
              <a:xfrm>
                <a:off x="4355976" y="5085184"/>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750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16182E-C2EB-FCE3-9AFF-C58A17912897}"/>
              </a:ext>
            </a:extLst>
          </p:cNvPr>
          <p:cNvSpPr>
            <a:spLocks noGrp="1"/>
          </p:cNvSpPr>
          <p:nvPr>
            <p:ph type="body" sz="quarter" idx="10"/>
          </p:nvPr>
        </p:nvSpPr>
        <p:spPr/>
        <p:txBody>
          <a:bodyPr/>
          <a:lstStyle/>
          <a:p>
            <a:r>
              <a:rPr lang="ja-JP" altLang="en-US"/>
              <a:t>熱力学量</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7894F43-666A-257B-0CC1-675EB70CB808}"/>
                  </a:ext>
                </a:extLst>
              </p:cNvPr>
              <p:cNvSpPr txBox="1"/>
              <p:nvPr/>
            </p:nvSpPr>
            <p:spPr>
              <a:xfrm>
                <a:off x="2699792" y="1196752"/>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𝑈</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3" name="テキスト ボックス 2">
                <a:extLst>
                  <a:ext uri="{FF2B5EF4-FFF2-40B4-BE49-F238E27FC236}">
                    <a16:creationId xmlns:a16="http://schemas.microsoft.com/office/drawing/2014/main" id="{F7894F43-666A-257B-0CC1-675EB70CB808}"/>
                  </a:ext>
                </a:extLst>
              </p:cNvPr>
              <p:cNvSpPr txBox="1">
                <a:spLocks noRot="1" noChangeAspect="1" noMove="1" noResize="1" noEditPoints="1" noAdjustHandles="1" noChangeArrowheads="1" noChangeShapeType="1" noTextEdit="1"/>
              </p:cNvSpPr>
              <p:nvPr/>
            </p:nvSpPr>
            <p:spPr>
              <a:xfrm>
                <a:off x="2699792" y="1196752"/>
                <a:ext cx="2729145" cy="76944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DC2B477-4F9F-2937-E0C1-D8120B8F1993}"/>
                  </a:ext>
                </a:extLst>
              </p:cNvPr>
              <p:cNvSpPr txBox="1"/>
              <p:nvPr/>
            </p:nvSpPr>
            <p:spPr>
              <a:xfrm>
                <a:off x="683568" y="2564904"/>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𝐻</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4" name="テキスト ボックス 3">
                <a:extLst>
                  <a:ext uri="{FF2B5EF4-FFF2-40B4-BE49-F238E27FC236}">
                    <a16:creationId xmlns:a16="http://schemas.microsoft.com/office/drawing/2014/main" id="{DDC2B477-4F9F-2937-E0C1-D8120B8F1993}"/>
                  </a:ext>
                </a:extLst>
              </p:cNvPr>
              <p:cNvSpPr txBox="1">
                <a:spLocks noRot="1" noChangeAspect="1" noMove="1" noResize="1" noEditPoints="1" noAdjustHandles="1" noChangeArrowheads="1" noChangeShapeType="1" noTextEdit="1"/>
              </p:cNvSpPr>
              <p:nvPr/>
            </p:nvSpPr>
            <p:spPr>
              <a:xfrm>
                <a:off x="683568" y="2564904"/>
                <a:ext cx="2729145" cy="76944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B10BAE-D570-194D-444B-4A3F82DED2D4}"/>
                  </a:ext>
                </a:extLst>
              </p:cNvPr>
              <p:cNvSpPr txBox="1"/>
              <p:nvPr/>
            </p:nvSpPr>
            <p:spPr>
              <a:xfrm>
                <a:off x="5004048" y="2468215"/>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𝐹</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5" name="テキスト ボックス 4">
                <a:extLst>
                  <a:ext uri="{FF2B5EF4-FFF2-40B4-BE49-F238E27FC236}">
                    <a16:creationId xmlns:a16="http://schemas.microsoft.com/office/drawing/2014/main" id="{F6B10BAE-D570-194D-444B-4A3F82DED2D4}"/>
                  </a:ext>
                </a:extLst>
              </p:cNvPr>
              <p:cNvSpPr txBox="1">
                <a:spLocks noRot="1" noChangeAspect="1" noMove="1" noResize="1" noEditPoints="1" noAdjustHandles="1" noChangeArrowheads="1" noChangeShapeType="1" noTextEdit="1"/>
              </p:cNvSpPr>
              <p:nvPr/>
            </p:nvSpPr>
            <p:spPr>
              <a:xfrm>
                <a:off x="5004048" y="2468215"/>
                <a:ext cx="2756652" cy="7694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EE2DD4-2F18-BD8B-4AA2-72EED5E8841E}"/>
                  </a:ext>
                </a:extLst>
              </p:cNvPr>
              <p:cNvSpPr txBox="1"/>
              <p:nvPr/>
            </p:nvSpPr>
            <p:spPr>
              <a:xfrm>
                <a:off x="1763688" y="4797152"/>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𝐺</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6" name="テキスト ボックス 5">
                <a:extLst>
                  <a:ext uri="{FF2B5EF4-FFF2-40B4-BE49-F238E27FC236}">
                    <a16:creationId xmlns:a16="http://schemas.microsoft.com/office/drawing/2014/main" id="{ABEE2DD4-2F18-BD8B-4AA2-72EED5E8841E}"/>
                  </a:ext>
                </a:extLst>
              </p:cNvPr>
              <p:cNvSpPr txBox="1">
                <a:spLocks noRot="1" noChangeAspect="1" noMove="1" noResize="1" noEditPoints="1" noAdjustHandles="1" noChangeArrowheads="1" noChangeShapeType="1" noTextEdit="1"/>
              </p:cNvSpPr>
              <p:nvPr/>
            </p:nvSpPr>
            <p:spPr>
              <a:xfrm>
                <a:off x="1763688" y="4797152"/>
                <a:ext cx="2756652" cy="769441"/>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6FF16FC9-C7C9-C6E0-FB0A-CFEE9446B798}"/>
              </a:ext>
            </a:extLst>
          </p:cNvPr>
          <p:cNvCxnSpPr>
            <a:cxnSpLocks/>
            <a:stCxn id="3" idx="2"/>
            <a:endCxn id="4" idx="0"/>
          </p:cNvCxnSpPr>
          <p:nvPr/>
        </p:nvCxnSpPr>
        <p:spPr>
          <a:xfrm flipH="1">
            <a:off x="2048141" y="1966193"/>
            <a:ext cx="2016224" cy="59871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A2551274-ED7F-E149-F7A2-89F4EB1D920A}"/>
              </a:ext>
            </a:extLst>
          </p:cNvPr>
          <p:cNvCxnSpPr>
            <a:cxnSpLocks/>
            <a:stCxn id="3" idx="2"/>
            <a:endCxn id="5" idx="0"/>
          </p:cNvCxnSpPr>
          <p:nvPr/>
        </p:nvCxnSpPr>
        <p:spPr>
          <a:xfrm>
            <a:off x="4064365" y="1966193"/>
            <a:ext cx="2318009" cy="50202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3CAD3D3-9966-0211-973C-7A65B58FE595}"/>
              </a:ext>
            </a:extLst>
          </p:cNvPr>
          <p:cNvCxnSpPr>
            <a:cxnSpLocks/>
            <a:stCxn id="5" idx="2"/>
            <a:endCxn id="6" idx="0"/>
          </p:cNvCxnSpPr>
          <p:nvPr/>
        </p:nvCxnSpPr>
        <p:spPr>
          <a:xfrm flipH="1">
            <a:off x="3142014" y="3237656"/>
            <a:ext cx="3240360"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90A5A9-32EB-E732-E4BA-D064CA8793CE}"/>
              </a:ext>
            </a:extLst>
          </p:cNvPr>
          <p:cNvCxnSpPr>
            <a:cxnSpLocks/>
            <a:stCxn id="4" idx="2"/>
            <a:endCxn id="6" idx="0"/>
          </p:cNvCxnSpPr>
          <p:nvPr/>
        </p:nvCxnSpPr>
        <p:spPr>
          <a:xfrm>
            <a:off x="2048141" y="3334345"/>
            <a:ext cx="1093873" cy="14628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566EC77-86F2-0175-BDC5-96CF03D9031F}"/>
                  </a:ext>
                </a:extLst>
              </p:cNvPr>
              <p:cNvSpPr txBox="1"/>
              <p:nvPr/>
            </p:nvSpPr>
            <p:spPr>
              <a:xfrm>
                <a:off x="5868144" y="4797152"/>
                <a:ext cx="2655983"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400" i="0" smtClean="0">
                          <a:latin typeface="Cambria Math" panose="02040503050406030204" pitchFamily="18" charset="0"/>
                        </a:rPr>
                        <m:t>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𝜇</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11" name="テキスト ボックス 10">
                <a:extLst>
                  <a:ext uri="{FF2B5EF4-FFF2-40B4-BE49-F238E27FC236}">
                    <a16:creationId xmlns:a16="http://schemas.microsoft.com/office/drawing/2014/main" id="{5566EC77-86F2-0175-BDC5-96CF03D9031F}"/>
                  </a:ext>
                </a:extLst>
              </p:cNvPr>
              <p:cNvSpPr txBox="1">
                <a:spLocks noRot="1" noChangeAspect="1" noMove="1" noResize="1" noEditPoints="1" noAdjustHandles="1" noChangeArrowheads="1" noChangeShapeType="1" noTextEdit="1"/>
              </p:cNvSpPr>
              <p:nvPr/>
            </p:nvSpPr>
            <p:spPr>
              <a:xfrm>
                <a:off x="5868144" y="4797152"/>
                <a:ext cx="2655983" cy="76944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1A991E2-8154-58D5-C2B7-508CA3E4D040}"/>
                  </a:ext>
                </a:extLst>
              </p:cNvPr>
              <p:cNvSpPr txBox="1"/>
              <p:nvPr/>
            </p:nvSpPr>
            <p:spPr>
              <a:xfrm>
                <a:off x="6084168" y="1844824"/>
                <a:ext cx="18053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2" name="テキスト ボックス 11">
                <a:extLst>
                  <a:ext uri="{FF2B5EF4-FFF2-40B4-BE49-F238E27FC236}">
                    <a16:creationId xmlns:a16="http://schemas.microsoft.com/office/drawing/2014/main" id="{81A991E2-8154-58D5-C2B7-508CA3E4D040}"/>
                  </a:ext>
                </a:extLst>
              </p:cNvPr>
              <p:cNvSpPr txBox="1">
                <a:spLocks noRot="1" noChangeAspect="1" noMove="1" noResize="1" noEditPoints="1" noAdjustHandles="1" noChangeArrowheads="1" noChangeShapeType="1" noTextEdit="1"/>
              </p:cNvSpPr>
              <p:nvPr/>
            </p:nvSpPr>
            <p:spPr>
              <a:xfrm>
                <a:off x="6084168" y="1844824"/>
                <a:ext cx="1805366"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C9A9A25-0DD0-0F9C-2245-FBE218E726FB}"/>
                  </a:ext>
                </a:extLst>
              </p:cNvPr>
              <p:cNvSpPr txBox="1"/>
              <p:nvPr/>
            </p:nvSpPr>
            <p:spPr>
              <a:xfrm>
                <a:off x="755576" y="1772816"/>
                <a:ext cx="18798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AC9A9A25-0DD0-0F9C-2245-FBE218E726FB}"/>
                  </a:ext>
                </a:extLst>
              </p:cNvPr>
              <p:cNvSpPr txBox="1">
                <a:spLocks noRot="1" noChangeAspect="1" noMove="1" noResize="1" noEditPoints="1" noAdjustHandles="1" noChangeArrowheads="1" noChangeShapeType="1" noTextEdit="1"/>
              </p:cNvSpPr>
              <p:nvPr/>
            </p:nvSpPr>
            <p:spPr>
              <a:xfrm>
                <a:off x="755576" y="1772816"/>
                <a:ext cx="1879810"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700DA98-2784-0F2F-A964-79687C50A69B}"/>
                  </a:ext>
                </a:extLst>
              </p:cNvPr>
              <p:cNvSpPr txBox="1"/>
              <p:nvPr/>
            </p:nvSpPr>
            <p:spPr>
              <a:xfrm>
                <a:off x="395536" y="3933056"/>
                <a:ext cx="18290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4" name="テキスト ボックス 13">
                <a:extLst>
                  <a:ext uri="{FF2B5EF4-FFF2-40B4-BE49-F238E27FC236}">
                    <a16:creationId xmlns:a16="http://schemas.microsoft.com/office/drawing/2014/main" id="{7700DA98-2784-0F2F-A964-79687C50A69B}"/>
                  </a:ext>
                </a:extLst>
              </p:cNvPr>
              <p:cNvSpPr txBox="1">
                <a:spLocks noRot="1" noChangeAspect="1" noMove="1" noResize="1" noEditPoints="1" noAdjustHandles="1" noChangeArrowheads="1" noChangeShapeType="1" noTextEdit="1"/>
              </p:cNvSpPr>
              <p:nvPr/>
            </p:nvSpPr>
            <p:spPr>
              <a:xfrm>
                <a:off x="395536" y="3933056"/>
                <a:ext cx="1829090"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41283E7-96C5-5752-463E-9CAE18F86CF5}"/>
                  </a:ext>
                </a:extLst>
              </p:cNvPr>
              <p:cNvSpPr txBox="1"/>
              <p:nvPr/>
            </p:nvSpPr>
            <p:spPr>
              <a:xfrm>
                <a:off x="4139952" y="4149080"/>
                <a:ext cx="1835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5" name="テキスト ボックス 14">
                <a:extLst>
                  <a:ext uri="{FF2B5EF4-FFF2-40B4-BE49-F238E27FC236}">
                    <a16:creationId xmlns:a16="http://schemas.microsoft.com/office/drawing/2014/main" id="{141283E7-96C5-5752-463E-9CAE18F86CF5}"/>
                  </a:ext>
                </a:extLst>
              </p:cNvPr>
              <p:cNvSpPr txBox="1">
                <a:spLocks noRot="1" noChangeAspect="1" noMove="1" noResize="1" noEditPoints="1" noAdjustHandles="1" noChangeArrowheads="1" noChangeShapeType="1" noTextEdit="1"/>
              </p:cNvSpPr>
              <p:nvPr/>
            </p:nvSpPr>
            <p:spPr>
              <a:xfrm>
                <a:off x="4139952" y="4149080"/>
                <a:ext cx="1835824" cy="461665"/>
              </a:xfrm>
              <a:prstGeom prst="rect">
                <a:avLst/>
              </a:prstGeom>
              <a:blipFill>
                <a:blip r:embed="rId10"/>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78442456-C047-B615-0D5B-9B24B466A241}"/>
              </a:ext>
            </a:extLst>
          </p:cNvPr>
          <p:cNvCxnSpPr>
            <a:stCxn id="5" idx="2"/>
            <a:endCxn id="11" idx="0"/>
          </p:cNvCxnSpPr>
          <p:nvPr/>
        </p:nvCxnSpPr>
        <p:spPr>
          <a:xfrm>
            <a:off x="6382374" y="3237656"/>
            <a:ext cx="813762"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4EB495F-C646-0C47-CA90-F65A9D10E563}"/>
                  </a:ext>
                </a:extLst>
              </p:cNvPr>
              <p:cNvSpPr txBox="1"/>
              <p:nvPr/>
            </p:nvSpPr>
            <p:spPr>
              <a:xfrm>
                <a:off x="6948264" y="3789040"/>
                <a:ext cx="18456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𝜇</m:t>
                      </m:r>
                      <m:r>
                        <a:rPr kumimoji="1" lang="en-US" altLang="ja-JP" sz="2400" b="0" i="1" smtClean="0">
                          <a:latin typeface="Cambria Math" panose="02040503050406030204" pitchFamily="18" charset="0"/>
                        </a:rPr>
                        <m:t>𝑁</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14EB495F-C646-0C47-CA90-F65A9D10E563}"/>
                  </a:ext>
                </a:extLst>
              </p:cNvPr>
              <p:cNvSpPr txBox="1">
                <a:spLocks noRot="1" noChangeAspect="1" noMove="1" noResize="1" noEditPoints="1" noAdjustHandles="1" noChangeArrowheads="1" noChangeShapeType="1" noTextEdit="1"/>
              </p:cNvSpPr>
              <p:nvPr/>
            </p:nvSpPr>
            <p:spPr>
              <a:xfrm>
                <a:off x="6948264" y="3789040"/>
                <a:ext cx="1845698" cy="461665"/>
              </a:xfrm>
              <a:prstGeom prst="rect">
                <a:avLst/>
              </a:prstGeom>
              <a:blipFill>
                <a:blip r:embed="rId11"/>
                <a:stretch>
                  <a:fillRect b="-1866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243838DA-EA5E-8477-1BF8-29EDD4058762}"/>
              </a:ext>
            </a:extLst>
          </p:cNvPr>
          <p:cNvSpPr txBox="1"/>
          <p:nvPr/>
        </p:nvSpPr>
        <p:spPr>
          <a:xfrm>
            <a:off x="755576" y="6021288"/>
            <a:ext cx="6955750" cy="461665"/>
          </a:xfrm>
          <a:prstGeom prst="rect">
            <a:avLst/>
          </a:prstGeom>
          <a:noFill/>
        </p:spPr>
        <p:txBody>
          <a:bodyPr wrap="none" rtlCol="0">
            <a:spAutoFit/>
          </a:bodyPr>
          <a:lstStyle/>
          <a:p>
            <a:r>
              <a:rPr lang="ja-JP" altLang="en-US" sz="2400"/>
              <a:t>共役な量＝ルジャンドル変換で互いに変換する量</a:t>
            </a:r>
            <a:endParaRPr kumimoji="1" lang="ja-JP" altLang="en-US" sz="2400"/>
          </a:p>
        </p:txBody>
      </p:sp>
      <p:sp>
        <p:nvSpPr>
          <p:cNvPr id="19" name="四角形: 角を丸くする 18">
            <a:extLst>
              <a:ext uri="{FF2B5EF4-FFF2-40B4-BE49-F238E27FC236}">
                <a16:creationId xmlns:a16="http://schemas.microsoft.com/office/drawing/2014/main" id="{F76EEACB-28D0-912E-4C5D-3305ABD59C86}"/>
              </a:ext>
            </a:extLst>
          </p:cNvPr>
          <p:cNvSpPr/>
          <p:nvPr/>
        </p:nvSpPr>
        <p:spPr>
          <a:xfrm>
            <a:off x="1619672" y="3933056"/>
            <a:ext cx="504056" cy="43204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DE3EB86F-F8BC-D7EA-C725-DA90D3B287F3}"/>
              </a:ext>
            </a:extLst>
          </p:cNvPr>
          <p:cNvCxnSpPr>
            <a:stCxn id="19" idx="2"/>
            <a:endCxn id="18" idx="1"/>
          </p:cNvCxnSpPr>
          <p:nvPr/>
        </p:nvCxnSpPr>
        <p:spPr>
          <a:xfrm rot="5400000">
            <a:off x="370130" y="4750550"/>
            <a:ext cx="1887017" cy="1116124"/>
          </a:xfrm>
          <a:prstGeom prst="bentConnector4">
            <a:avLst>
              <a:gd name="adj1" fmla="val 43884"/>
              <a:gd name="adj2" fmla="val 12048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77F0475-BF78-DC92-22FB-D3CE98DA258C}"/>
              </a:ext>
            </a:extLst>
          </p:cNvPr>
          <p:cNvSpPr txBox="1"/>
          <p:nvPr/>
        </p:nvSpPr>
        <p:spPr>
          <a:xfrm>
            <a:off x="6372200" y="908720"/>
            <a:ext cx="1569660" cy="369332"/>
          </a:xfrm>
          <a:prstGeom prst="rect">
            <a:avLst/>
          </a:prstGeom>
          <a:noFill/>
        </p:spPr>
        <p:txBody>
          <a:bodyPr wrap="none" rtlCol="0">
            <a:spAutoFit/>
          </a:bodyPr>
          <a:lstStyle/>
          <a:p>
            <a:r>
              <a:rPr kumimoji="1" lang="ja-JP" altLang="en-US"/>
              <a:t>全て示量変数</a:t>
            </a:r>
          </a:p>
        </p:txBody>
      </p:sp>
      <p:cxnSp>
        <p:nvCxnSpPr>
          <p:cNvPr id="22" name="直線矢印コネクタ 21">
            <a:extLst>
              <a:ext uri="{FF2B5EF4-FFF2-40B4-BE49-F238E27FC236}">
                <a16:creationId xmlns:a16="http://schemas.microsoft.com/office/drawing/2014/main" id="{010BB224-AAE1-B511-3D95-BA6401C947FC}"/>
              </a:ext>
            </a:extLst>
          </p:cNvPr>
          <p:cNvCxnSpPr>
            <a:stCxn id="21" idx="1"/>
          </p:cNvCxnSpPr>
          <p:nvPr/>
        </p:nvCxnSpPr>
        <p:spPr>
          <a:xfrm flipH="1">
            <a:off x="5292080" y="1093386"/>
            <a:ext cx="1080120" cy="3913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31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A8893F1-634B-FF6B-87E2-BFAF0ACB9A55}"/>
              </a:ext>
            </a:extLst>
          </p:cNvPr>
          <p:cNvSpPr>
            <a:spLocks noGrp="1"/>
          </p:cNvSpPr>
          <p:nvPr>
            <p:ph type="body" sz="quarter" idx="10"/>
          </p:nvPr>
        </p:nvSpPr>
        <p:spPr/>
        <p:txBody>
          <a:bodyPr/>
          <a:lstStyle/>
          <a:p>
            <a:r>
              <a:rPr kumimoji="1" lang="ja-JP" altLang="en-US"/>
              <a:t>ギブスの自由エネルギー</a:t>
            </a:r>
          </a:p>
        </p:txBody>
      </p:sp>
      <p:sp>
        <p:nvSpPr>
          <p:cNvPr id="4" name="フリーフォーム: 図形 3">
            <a:extLst>
              <a:ext uri="{FF2B5EF4-FFF2-40B4-BE49-F238E27FC236}">
                <a16:creationId xmlns:a16="http://schemas.microsoft.com/office/drawing/2014/main" id="{2A8F54D3-0CD6-7386-5F89-9E0AEBDBDB2C}"/>
              </a:ext>
            </a:extLst>
          </p:cNvPr>
          <p:cNvSpPr/>
          <p:nvPr/>
        </p:nvSpPr>
        <p:spPr>
          <a:xfrm>
            <a:off x="1763688" y="2420888"/>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FB31C092-24D4-E796-11C3-4A5E496762E0}"/>
              </a:ext>
            </a:extLst>
          </p:cNvPr>
          <p:cNvSpPr/>
          <p:nvPr/>
        </p:nvSpPr>
        <p:spPr>
          <a:xfrm>
            <a:off x="2267744" y="1484785"/>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B6CFFE1-78E2-AA8E-CEBA-6005983EE72F}"/>
              </a:ext>
            </a:extLst>
          </p:cNvPr>
          <p:cNvSpPr txBox="1"/>
          <p:nvPr/>
        </p:nvSpPr>
        <p:spPr>
          <a:xfrm>
            <a:off x="7236296" y="1052736"/>
            <a:ext cx="1800493" cy="646331"/>
          </a:xfrm>
          <a:prstGeom prst="rect">
            <a:avLst/>
          </a:prstGeom>
          <a:noFill/>
        </p:spPr>
        <p:txBody>
          <a:bodyPr wrap="none" rtlCol="0">
            <a:spAutoFit/>
          </a:bodyPr>
          <a:lstStyle/>
          <a:p>
            <a:r>
              <a:rPr kumimoji="1" lang="ja-JP" altLang="en-US"/>
              <a:t>液相である時の</a:t>
            </a:r>
            <a:endParaRPr kumimoji="1" lang="en-US" altLang="ja-JP"/>
          </a:p>
          <a:p>
            <a:r>
              <a:rPr lang="ja-JP" altLang="en-US"/>
              <a:t>自由エネルギー</a:t>
            </a:r>
            <a:endParaRPr kumimoji="1" lang="ja-JP" altLang="en-US"/>
          </a:p>
        </p:txBody>
      </p:sp>
      <p:sp>
        <p:nvSpPr>
          <p:cNvPr id="7" name="テキスト ボックス 6">
            <a:extLst>
              <a:ext uri="{FF2B5EF4-FFF2-40B4-BE49-F238E27FC236}">
                <a16:creationId xmlns:a16="http://schemas.microsoft.com/office/drawing/2014/main" id="{0D354B47-03C6-A73B-328A-675622851B9D}"/>
              </a:ext>
            </a:extLst>
          </p:cNvPr>
          <p:cNvSpPr txBox="1"/>
          <p:nvPr/>
        </p:nvSpPr>
        <p:spPr>
          <a:xfrm>
            <a:off x="7308304" y="2132856"/>
            <a:ext cx="1800493" cy="646331"/>
          </a:xfrm>
          <a:prstGeom prst="rect">
            <a:avLst/>
          </a:prstGeom>
          <a:noFill/>
        </p:spPr>
        <p:txBody>
          <a:bodyPr wrap="none" rtlCol="0">
            <a:spAutoFit/>
          </a:bodyPr>
          <a:lstStyle/>
          <a:p>
            <a:r>
              <a:rPr lang="ja-JP" altLang="en-US"/>
              <a:t>気</a:t>
            </a:r>
            <a:r>
              <a:rPr kumimoji="1" lang="ja-JP" altLang="en-US"/>
              <a:t>相である時の</a:t>
            </a:r>
            <a:endParaRPr kumimoji="1" lang="en-US" altLang="ja-JP"/>
          </a:p>
          <a:p>
            <a:r>
              <a:rPr lang="ja-JP" altLang="en-US"/>
              <a:t>自由エネルギー</a:t>
            </a:r>
            <a:endParaRPr kumimoji="1" lang="ja-JP" altLang="en-US"/>
          </a:p>
        </p:txBody>
      </p:sp>
      <p:cxnSp>
        <p:nvCxnSpPr>
          <p:cNvPr id="9" name="直線矢印コネクタ 8">
            <a:extLst>
              <a:ext uri="{FF2B5EF4-FFF2-40B4-BE49-F238E27FC236}">
                <a16:creationId xmlns:a16="http://schemas.microsoft.com/office/drawing/2014/main" id="{FADCA20A-6E1D-85D0-9159-6543CA25687D}"/>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4AC6331-A67C-8859-30C3-AA3180BD823B}"/>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7DC1300-4945-9A50-89CD-7D442B4C5A5B}"/>
              </a:ext>
            </a:extLst>
          </p:cNvPr>
          <p:cNvSpPr txBox="1"/>
          <p:nvPr/>
        </p:nvSpPr>
        <p:spPr>
          <a:xfrm>
            <a:off x="611560" y="980728"/>
            <a:ext cx="2723823" cy="369332"/>
          </a:xfrm>
          <a:prstGeom prst="rect">
            <a:avLst/>
          </a:prstGeom>
          <a:noFill/>
        </p:spPr>
        <p:txBody>
          <a:bodyPr wrap="none" rtlCol="0">
            <a:spAutoFit/>
          </a:bodyPr>
          <a:lstStyle/>
          <a:p>
            <a:r>
              <a:rPr kumimoji="1" lang="ja-JP" altLang="en-US"/>
              <a:t>ギブスの自由エネルギー</a:t>
            </a:r>
          </a:p>
        </p:txBody>
      </p:sp>
      <p:sp>
        <p:nvSpPr>
          <p:cNvPr id="13" name="テキスト ボックス 12">
            <a:extLst>
              <a:ext uri="{FF2B5EF4-FFF2-40B4-BE49-F238E27FC236}">
                <a16:creationId xmlns:a16="http://schemas.microsoft.com/office/drawing/2014/main" id="{11A3853E-183E-81B5-11F8-AFEE77FD9012}"/>
              </a:ext>
            </a:extLst>
          </p:cNvPr>
          <p:cNvSpPr txBox="1"/>
          <p:nvPr/>
        </p:nvSpPr>
        <p:spPr>
          <a:xfrm>
            <a:off x="7956376" y="5013176"/>
            <a:ext cx="646331" cy="369332"/>
          </a:xfrm>
          <a:prstGeom prst="rect">
            <a:avLst/>
          </a:prstGeom>
          <a:noFill/>
        </p:spPr>
        <p:txBody>
          <a:bodyPr wrap="none" rtlCol="0">
            <a:spAutoFit/>
          </a:bodyPr>
          <a:lstStyle/>
          <a:p>
            <a:r>
              <a:rPr kumimoji="1" lang="ja-JP" altLang="en-US"/>
              <a:t>温度</a:t>
            </a:r>
          </a:p>
        </p:txBody>
      </p:sp>
      <p:grpSp>
        <p:nvGrpSpPr>
          <p:cNvPr id="30" name="グループ化 29">
            <a:extLst>
              <a:ext uri="{FF2B5EF4-FFF2-40B4-BE49-F238E27FC236}">
                <a16:creationId xmlns:a16="http://schemas.microsoft.com/office/drawing/2014/main" id="{0FEFC99D-AFD0-8FF2-0F3D-782EE42F3452}"/>
              </a:ext>
            </a:extLst>
          </p:cNvPr>
          <p:cNvGrpSpPr/>
          <p:nvPr/>
        </p:nvGrpSpPr>
        <p:grpSpPr>
          <a:xfrm>
            <a:off x="6372200" y="2708920"/>
            <a:ext cx="1224136" cy="2376264"/>
            <a:chOff x="6516216" y="4293096"/>
            <a:chExt cx="1224136" cy="2376264"/>
          </a:xfrm>
        </p:grpSpPr>
        <p:grpSp>
          <p:nvGrpSpPr>
            <p:cNvPr id="14" name="グループ化 13">
              <a:extLst>
                <a:ext uri="{FF2B5EF4-FFF2-40B4-BE49-F238E27FC236}">
                  <a16:creationId xmlns:a16="http://schemas.microsoft.com/office/drawing/2014/main" id="{E6B7D664-65E8-478B-DDC7-2781076C05CB}"/>
                </a:ext>
              </a:extLst>
            </p:cNvPr>
            <p:cNvGrpSpPr/>
            <p:nvPr/>
          </p:nvGrpSpPr>
          <p:grpSpPr>
            <a:xfrm>
              <a:off x="6516216" y="5229200"/>
              <a:ext cx="1224136" cy="1440160"/>
              <a:chOff x="1547664" y="2852936"/>
              <a:chExt cx="1728192" cy="2232248"/>
            </a:xfrm>
          </p:grpSpPr>
          <p:sp>
            <p:nvSpPr>
              <p:cNvPr id="15" name="楕円 14">
                <a:extLst>
                  <a:ext uri="{FF2B5EF4-FFF2-40B4-BE49-F238E27FC236}">
                    <a16:creationId xmlns:a16="http://schemas.microsoft.com/office/drawing/2014/main" id="{21187186-4E0D-6623-BDE3-F618C95D8E5B}"/>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52FDAC1-9939-1C1D-DD7A-C5C191C1AC3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2F672538-4C7F-B907-0012-F8FF2A626C81}"/>
                  </a:ext>
                </a:extLst>
              </p:cNvPr>
              <p:cNvCxnSpPr>
                <a:stCxn id="15" idx="6"/>
                <a:endCxn id="16"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F6DDC6F-37CA-A246-CE60-9C6BF20CC2F2}"/>
                  </a:ext>
                </a:extLst>
              </p:cNvPr>
              <p:cNvCxnSpPr>
                <a:stCxn id="15" idx="2"/>
                <a:endCxn id="16"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39217705-A47D-3DC4-A0E1-92BB8D5F3663}"/>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BB6D94AD-5D58-CE90-9F20-D7E32E86011D}"/>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6EB2CC-9B6E-DBD8-271F-6E0027412DA1}"/>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矢印: 下 21">
              <a:extLst>
                <a:ext uri="{FF2B5EF4-FFF2-40B4-BE49-F238E27FC236}">
                  <a16:creationId xmlns:a16="http://schemas.microsoft.com/office/drawing/2014/main" id="{CA675499-FCB8-46C3-B9A0-268BFF168061}"/>
                </a:ext>
              </a:extLst>
            </p:cNvPr>
            <p:cNvSpPr/>
            <p:nvPr/>
          </p:nvSpPr>
          <p:spPr>
            <a:xfrm>
              <a:off x="6732240" y="4797152"/>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2E64360-93EE-BBF7-3027-AF7FCCD40ACE}"/>
                </a:ext>
              </a:extLst>
            </p:cNvPr>
            <p:cNvSpPr txBox="1"/>
            <p:nvPr/>
          </p:nvSpPr>
          <p:spPr>
            <a:xfrm>
              <a:off x="6732240" y="4293096"/>
              <a:ext cx="800219" cy="461665"/>
            </a:xfrm>
            <a:prstGeom prst="rect">
              <a:avLst/>
            </a:prstGeom>
            <a:noFill/>
          </p:spPr>
          <p:txBody>
            <a:bodyPr wrap="none" rtlCol="0">
              <a:spAutoFit/>
            </a:bodyPr>
            <a:lstStyle/>
            <a:p>
              <a:r>
                <a:rPr kumimoji="1" lang="ja-JP" altLang="en-US" sz="2400"/>
                <a:t>気圧</a:t>
              </a:r>
            </a:p>
          </p:txBody>
        </p:sp>
        <p:sp>
          <p:nvSpPr>
            <p:cNvPr id="24" name="矢印: 下 23">
              <a:extLst>
                <a:ext uri="{FF2B5EF4-FFF2-40B4-BE49-F238E27FC236}">
                  <a16:creationId xmlns:a16="http://schemas.microsoft.com/office/drawing/2014/main" id="{195761EC-721B-EF63-FF52-A29BFE6B1D6A}"/>
                </a:ext>
              </a:extLst>
            </p:cNvPr>
            <p:cNvSpPr/>
            <p:nvPr/>
          </p:nvSpPr>
          <p:spPr>
            <a:xfrm rot="10800000">
              <a:off x="6948264" y="5661248"/>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6D86B03-82C6-A52B-5567-98E671F96E7D}"/>
                </a:ext>
              </a:extLst>
            </p:cNvPr>
            <p:cNvSpPr txBox="1"/>
            <p:nvPr/>
          </p:nvSpPr>
          <p:spPr>
            <a:xfrm>
              <a:off x="6804248" y="5877272"/>
              <a:ext cx="646331" cy="369332"/>
            </a:xfrm>
            <a:prstGeom prst="rect">
              <a:avLst/>
            </a:prstGeom>
            <a:noFill/>
          </p:spPr>
          <p:txBody>
            <a:bodyPr wrap="none" rtlCol="0">
              <a:spAutoFit/>
            </a:bodyPr>
            <a:lstStyle/>
            <a:p>
              <a:r>
                <a:rPr lang="ja-JP" altLang="en-US"/>
                <a:t>蒸発</a:t>
              </a:r>
              <a:endParaRPr kumimoji="1" lang="ja-JP" altLang="en-US"/>
            </a:p>
          </p:txBody>
        </p:sp>
      </p:grpSp>
      <p:cxnSp>
        <p:nvCxnSpPr>
          <p:cNvPr id="27" name="直線コネクタ 26">
            <a:extLst>
              <a:ext uri="{FF2B5EF4-FFF2-40B4-BE49-F238E27FC236}">
                <a16:creationId xmlns:a16="http://schemas.microsoft.com/office/drawing/2014/main" id="{4F6A310E-52CC-AD02-EDE0-BDBA9899B9A7}"/>
              </a:ext>
            </a:extLst>
          </p:cNvPr>
          <p:cNvCxnSpPr/>
          <p:nvPr/>
        </p:nvCxnSpPr>
        <p:spPr>
          <a:xfrm>
            <a:off x="5292080" y="1268760"/>
            <a:ext cx="0" cy="40324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C374264-8C12-970D-43F1-9BA230E22F21}"/>
              </a:ext>
            </a:extLst>
          </p:cNvPr>
          <p:cNvSpPr txBox="1"/>
          <p:nvPr/>
        </p:nvSpPr>
        <p:spPr>
          <a:xfrm>
            <a:off x="4979662" y="5373216"/>
            <a:ext cx="646331" cy="369332"/>
          </a:xfrm>
          <a:prstGeom prst="rect">
            <a:avLst/>
          </a:prstGeom>
          <a:noFill/>
        </p:spPr>
        <p:txBody>
          <a:bodyPr wrap="none" rtlCol="0">
            <a:spAutoFit/>
          </a:bodyPr>
          <a:lstStyle/>
          <a:p>
            <a:r>
              <a:rPr kumimoji="1" lang="ja-JP" altLang="en-US"/>
              <a:t>室温</a:t>
            </a:r>
          </a:p>
        </p:txBody>
      </p:sp>
      <p:sp>
        <p:nvSpPr>
          <p:cNvPr id="29" name="テキスト ボックス 28">
            <a:extLst>
              <a:ext uri="{FF2B5EF4-FFF2-40B4-BE49-F238E27FC236}">
                <a16:creationId xmlns:a16="http://schemas.microsoft.com/office/drawing/2014/main" id="{77FE244F-60A1-422B-A270-651095D2E322}"/>
              </a:ext>
            </a:extLst>
          </p:cNvPr>
          <p:cNvSpPr txBox="1"/>
          <p:nvPr/>
        </p:nvSpPr>
        <p:spPr>
          <a:xfrm>
            <a:off x="611560" y="5877272"/>
            <a:ext cx="6340197" cy="707886"/>
          </a:xfrm>
          <a:prstGeom prst="rect">
            <a:avLst/>
          </a:prstGeom>
          <a:noFill/>
        </p:spPr>
        <p:txBody>
          <a:bodyPr wrap="none" rtlCol="0">
            <a:spAutoFit/>
          </a:bodyPr>
          <a:lstStyle/>
          <a:p>
            <a:r>
              <a:rPr lang="ja-JP" altLang="en-US" sz="2000"/>
              <a:t>その温度、圧力では、液相でいるより気相でいる方が</a:t>
            </a:r>
            <a:endParaRPr lang="en-US" altLang="ja-JP" sz="2000"/>
          </a:p>
          <a:p>
            <a:r>
              <a:rPr kumimoji="1" lang="ja-JP" altLang="en-US" sz="2000"/>
              <a:t>自由エネルギーが低い→</a:t>
            </a:r>
            <a:r>
              <a:rPr kumimoji="1" lang="ja-JP" altLang="en-US" sz="2000">
                <a:solidFill>
                  <a:srgbClr val="FF0000"/>
                </a:solidFill>
              </a:rPr>
              <a:t>蒸発</a:t>
            </a:r>
          </a:p>
        </p:txBody>
      </p:sp>
    </p:spTree>
    <p:extLst>
      <p:ext uri="{BB962C8B-B14F-4D97-AF65-F5344CB8AC3E}">
        <p14:creationId xmlns:p14="http://schemas.microsoft.com/office/powerpoint/2010/main" val="346307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60380C-28FB-1F80-D663-4C9BA71ECCF5}"/>
              </a:ext>
            </a:extLst>
          </p:cNvPr>
          <p:cNvSpPr>
            <a:spLocks noGrp="1"/>
          </p:cNvSpPr>
          <p:nvPr>
            <p:ph type="body" sz="quarter" idx="10"/>
          </p:nvPr>
        </p:nvSpPr>
        <p:spPr/>
        <p:txBody>
          <a:bodyPr/>
          <a:lstStyle/>
          <a:p>
            <a:r>
              <a:rPr lang="ja-JP" altLang="en-US"/>
              <a:t>蒸発と沸騰</a:t>
            </a:r>
            <a:endParaRPr kumimoji="1" lang="ja-JP" altLang="en-US"/>
          </a:p>
        </p:txBody>
      </p:sp>
      <p:sp>
        <p:nvSpPr>
          <p:cNvPr id="3" name="テキスト ボックス 2">
            <a:extLst>
              <a:ext uri="{FF2B5EF4-FFF2-40B4-BE49-F238E27FC236}">
                <a16:creationId xmlns:a16="http://schemas.microsoft.com/office/drawing/2014/main" id="{B1F6C76E-A6B2-03C4-8152-A67F07AD6A51}"/>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E6704519-0E04-C632-E85D-794AC874439C}"/>
              </a:ext>
            </a:extLst>
          </p:cNvPr>
          <p:cNvSpPr txBox="1"/>
          <p:nvPr/>
        </p:nvSpPr>
        <p:spPr>
          <a:xfrm>
            <a:off x="899592" y="1916832"/>
            <a:ext cx="7848872" cy="1200329"/>
          </a:xfrm>
          <a:prstGeom prst="rect">
            <a:avLst/>
          </a:prstGeom>
          <a:noFill/>
        </p:spPr>
        <p:txBody>
          <a:bodyPr wrap="square" rtlCol="0">
            <a:spAutoFit/>
          </a:bodyPr>
          <a:lstStyle/>
          <a:p>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54749378-C2A0-B27D-A65B-337DA4232FC8}"/>
              </a:ext>
            </a:extLst>
          </p:cNvPr>
          <p:cNvSpPr txBox="1"/>
          <p:nvPr/>
        </p:nvSpPr>
        <p:spPr>
          <a:xfrm>
            <a:off x="323528" y="350100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F840B0EC-6057-2683-8CCF-AF98C0FAA327}"/>
              </a:ext>
            </a:extLst>
          </p:cNvPr>
          <p:cNvSpPr txBox="1"/>
          <p:nvPr/>
        </p:nvSpPr>
        <p:spPr>
          <a:xfrm>
            <a:off x="899592" y="4293096"/>
            <a:ext cx="7992888" cy="830997"/>
          </a:xfrm>
          <a:prstGeom prst="rect">
            <a:avLst/>
          </a:prstGeom>
          <a:noFill/>
        </p:spPr>
        <p:txBody>
          <a:bodyPr wrap="square" rtlCol="0">
            <a:spAutoFit/>
          </a:bodyPr>
          <a:lstStyle/>
          <a:p>
            <a:r>
              <a:rPr kumimoji="1" lang="ja-JP" altLang="en-US" sz="2400">
                <a:solidFill>
                  <a:srgbClr val="FF0000"/>
                </a:solidFill>
              </a:rPr>
              <a:t>飽和蒸気圧</a:t>
            </a:r>
            <a:r>
              <a:rPr kumimoji="1" lang="ja-JP" altLang="en-US" sz="2400"/>
              <a:t>が外気圧と等しくなった時に、</a:t>
            </a:r>
            <a:r>
              <a:rPr kumimoji="1" lang="ja-JP" altLang="en-US" sz="2400">
                <a:solidFill>
                  <a:srgbClr val="FF0000"/>
                </a:solidFill>
              </a:rPr>
              <a:t>液相内部</a:t>
            </a:r>
            <a:r>
              <a:rPr kumimoji="1" lang="ja-JP" altLang="en-US" sz="2400"/>
              <a:t>から気化する現象のこと</a:t>
            </a:r>
          </a:p>
        </p:txBody>
      </p:sp>
      <p:sp>
        <p:nvSpPr>
          <p:cNvPr id="7" name="テキスト ボックス 6">
            <a:extLst>
              <a:ext uri="{FF2B5EF4-FFF2-40B4-BE49-F238E27FC236}">
                <a16:creationId xmlns:a16="http://schemas.microsoft.com/office/drawing/2014/main" id="{63216F40-1DA4-7C8B-91BD-76E116120F06}"/>
              </a:ext>
            </a:extLst>
          </p:cNvPr>
          <p:cNvSpPr txBox="1"/>
          <p:nvPr/>
        </p:nvSpPr>
        <p:spPr>
          <a:xfrm>
            <a:off x="1763688" y="5661248"/>
            <a:ext cx="4852610" cy="523220"/>
          </a:xfrm>
          <a:prstGeom prst="rect">
            <a:avLst/>
          </a:prstGeom>
          <a:noFill/>
        </p:spPr>
        <p:txBody>
          <a:bodyPr wrap="none" rtlCol="0">
            <a:spAutoFit/>
          </a:bodyPr>
          <a:lstStyle/>
          <a:p>
            <a:r>
              <a:rPr lang="ja-JP" altLang="en-US" sz="2800"/>
              <a:t>飽和蒸気圧とはなんだろう？</a:t>
            </a:r>
            <a:endParaRPr kumimoji="1" lang="ja-JP" altLang="en-US" sz="2800"/>
          </a:p>
        </p:txBody>
      </p:sp>
    </p:spTree>
    <p:extLst>
      <p:ext uri="{BB962C8B-B14F-4D97-AF65-F5344CB8AC3E}">
        <p14:creationId xmlns:p14="http://schemas.microsoft.com/office/powerpoint/2010/main" val="329972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954107"/>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相転移や相図の決定方法</a:t>
            </a:r>
            <a:endParaRPr lang="en-US" altLang="ja-JP" sz="2800"/>
          </a:p>
          <a:p>
            <a:pPr marL="571500" indent="-571500">
              <a:buFont typeface="Arial" panose="020B0604020202020204" pitchFamily="34" charset="0"/>
              <a:buChar char="•"/>
            </a:pPr>
            <a:r>
              <a:rPr lang="ja-JP" altLang="en-US" sz="2800"/>
              <a:t>相転移を伴うダイナミクスの理論と数値計算</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4493538" cy="523220"/>
          </a:xfrm>
          <a:prstGeom prst="rect">
            <a:avLst/>
          </a:prstGeom>
          <a:noFill/>
        </p:spPr>
        <p:txBody>
          <a:bodyPr wrap="none" rtlCol="0">
            <a:spAutoFit/>
          </a:bodyPr>
          <a:lstStyle/>
          <a:p>
            <a:r>
              <a:rPr lang="ja-JP" altLang="en-US" sz="2800">
                <a:solidFill>
                  <a:srgbClr val="011893"/>
                </a:solidFill>
              </a:rPr>
              <a:t>分子動力学法でできること</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分子動力学法は原子の位置と速度の時間発展を追う手法</a:t>
            </a:r>
            <a:endParaRPr kumimoji="1" lang="en-US" altLang="ja-JP" sz="2800"/>
          </a:p>
          <a:p>
            <a:pPr marL="457200" indent="-457200">
              <a:buFont typeface="Arial" panose="020B0604020202020204" pitchFamily="34" charset="0"/>
              <a:buChar char="•"/>
            </a:pPr>
            <a:r>
              <a:rPr kumimoji="1" lang="ja-JP" altLang="en-US" sz="2800"/>
              <a:t>それで何ができるのか？</a:t>
            </a:r>
            <a:endParaRPr kumimoji="1" lang="en-US" altLang="ja-JP" sz="2800"/>
          </a:p>
          <a:p>
            <a:pPr marL="457200" indent="-457200">
              <a:buFont typeface="Arial" panose="020B0604020202020204" pitchFamily="34" charset="0"/>
              <a:buChar char="•"/>
            </a:pPr>
            <a:r>
              <a:rPr kumimoji="1" lang="ja-JP" altLang="en-US" sz="2800"/>
              <a:t>どんな新しい物理を追えるのか？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E575BB9-074E-A475-9137-C5EAAD71087F}"/>
              </a:ext>
            </a:extLst>
          </p:cNvPr>
          <p:cNvSpPr/>
          <p:nvPr/>
        </p:nvSpPr>
        <p:spPr>
          <a:xfrm>
            <a:off x="6012160" y="263691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86185D2-1815-E71B-816A-FC88FF89584B}"/>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EA7D67EC-5053-D001-0EFC-7064D6AE6229}"/>
              </a:ext>
            </a:extLst>
          </p:cNvPr>
          <p:cNvSpPr/>
          <p:nvPr/>
        </p:nvSpPr>
        <p:spPr>
          <a:xfrm>
            <a:off x="1691680" y="2564904"/>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5C12CE7-00C0-C76D-5B10-01D049C304D3}"/>
              </a:ext>
            </a:extLst>
          </p:cNvPr>
          <p:cNvSpPr/>
          <p:nvPr/>
        </p:nvSpPr>
        <p:spPr>
          <a:xfrm>
            <a:off x="1691680" y="3645024"/>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36F69FA-6F6F-99D6-B741-A8F5EEEE8E4E}"/>
              </a:ext>
            </a:extLst>
          </p:cNvPr>
          <p:cNvSpPr txBox="1"/>
          <p:nvPr/>
        </p:nvSpPr>
        <p:spPr>
          <a:xfrm>
            <a:off x="827584" y="1412776"/>
            <a:ext cx="3262432" cy="830997"/>
          </a:xfrm>
          <a:prstGeom prst="rect">
            <a:avLst/>
          </a:prstGeom>
          <a:noFill/>
        </p:spPr>
        <p:txBody>
          <a:bodyPr wrap="none" rtlCol="0">
            <a:spAutoFit/>
          </a:bodyPr>
          <a:lstStyle/>
          <a:p>
            <a:r>
              <a:rPr kumimoji="1" lang="ja-JP" altLang="en-US" sz="2400"/>
              <a:t>密閉容器に水を入れて</a:t>
            </a:r>
            <a:endParaRPr kumimoji="1" lang="en-US" altLang="ja-JP" sz="2400"/>
          </a:p>
          <a:p>
            <a:r>
              <a:rPr lang="ja-JP" altLang="en-US" sz="2400"/>
              <a:t>定温に保つ</a:t>
            </a:r>
            <a:endParaRPr kumimoji="1" lang="ja-JP" altLang="en-US" sz="2400"/>
          </a:p>
        </p:txBody>
      </p:sp>
      <p:sp>
        <p:nvSpPr>
          <p:cNvPr id="6" name="矢印: 右 5">
            <a:extLst>
              <a:ext uri="{FF2B5EF4-FFF2-40B4-BE49-F238E27FC236}">
                <a16:creationId xmlns:a16="http://schemas.microsoft.com/office/drawing/2014/main" id="{D3D5AF36-C85E-2FB1-B58C-700031EA37D1}"/>
              </a:ext>
            </a:extLst>
          </p:cNvPr>
          <p:cNvSpPr/>
          <p:nvPr/>
        </p:nvSpPr>
        <p:spPr>
          <a:xfrm>
            <a:off x="4283968" y="3140968"/>
            <a:ext cx="978408" cy="7006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FE460CC-2B29-F59C-682D-C643E708A5D4}"/>
              </a:ext>
            </a:extLst>
          </p:cNvPr>
          <p:cNvSpPr txBox="1"/>
          <p:nvPr/>
        </p:nvSpPr>
        <p:spPr>
          <a:xfrm>
            <a:off x="2195736" y="4005064"/>
            <a:ext cx="415498" cy="369332"/>
          </a:xfrm>
          <a:prstGeom prst="rect">
            <a:avLst/>
          </a:prstGeom>
          <a:solidFill>
            <a:schemeClr val="bg1"/>
          </a:solidFill>
        </p:spPr>
        <p:txBody>
          <a:bodyPr wrap="none" rtlCol="0">
            <a:spAutoFit/>
          </a:bodyPr>
          <a:lstStyle/>
          <a:p>
            <a:r>
              <a:rPr kumimoji="1" lang="ja-JP" altLang="en-US"/>
              <a:t>水</a:t>
            </a:r>
          </a:p>
        </p:txBody>
      </p:sp>
      <p:sp>
        <p:nvSpPr>
          <p:cNvPr id="8" name="テキスト ボックス 7">
            <a:extLst>
              <a:ext uri="{FF2B5EF4-FFF2-40B4-BE49-F238E27FC236}">
                <a16:creationId xmlns:a16="http://schemas.microsoft.com/office/drawing/2014/main" id="{045CF04B-A379-AE08-FDC2-6D152A0A219F}"/>
              </a:ext>
            </a:extLst>
          </p:cNvPr>
          <p:cNvSpPr txBox="1"/>
          <p:nvPr/>
        </p:nvSpPr>
        <p:spPr>
          <a:xfrm>
            <a:off x="2053461" y="2924944"/>
            <a:ext cx="646331" cy="369332"/>
          </a:xfrm>
          <a:prstGeom prst="rect">
            <a:avLst/>
          </a:prstGeom>
          <a:noFill/>
        </p:spPr>
        <p:txBody>
          <a:bodyPr wrap="none" rtlCol="0">
            <a:spAutoFit/>
          </a:bodyPr>
          <a:lstStyle/>
          <a:p>
            <a:r>
              <a:rPr lang="ja-JP" altLang="en-US"/>
              <a:t>真空</a:t>
            </a:r>
            <a:endParaRPr kumimoji="1" lang="ja-JP" altLang="en-US"/>
          </a:p>
        </p:txBody>
      </p:sp>
      <p:sp>
        <p:nvSpPr>
          <p:cNvPr id="9" name="正方形/長方形 8">
            <a:extLst>
              <a:ext uri="{FF2B5EF4-FFF2-40B4-BE49-F238E27FC236}">
                <a16:creationId xmlns:a16="http://schemas.microsoft.com/office/drawing/2014/main" id="{1D8B6994-3BAD-97FC-D9B3-4A6C96872D6D}"/>
              </a:ext>
            </a:extLst>
          </p:cNvPr>
          <p:cNvSpPr/>
          <p:nvPr/>
        </p:nvSpPr>
        <p:spPr>
          <a:xfrm>
            <a:off x="6012160" y="263691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D4AEBC9-B13A-8154-A68C-292ABC7C3438}"/>
              </a:ext>
            </a:extLst>
          </p:cNvPr>
          <p:cNvSpPr/>
          <p:nvPr/>
        </p:nvSpPr>
        <p:spPr>
          <a:xfrm>
            <a:off x="6012160" y="378904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3B85CAB-49C6-B0A1-B695-47F8649FC320}"/>
              </a:ext>
            </a:extLst>
          </p:cNvPr>
          <p:cNvSpPr txBox="1"/>
          <p:nvPr/>
        </p:nvSpPr>
        <p:spPr>
          <a:xfrm>
            <a:off x="6516216" y="4077072"/>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4CD44A73-8DB3-71A5-DC17-A1D3AD22CFAB}"/>
              </a:ext>
            </a:extLst>
          </p:cNvPr>
          <p:cNvSpPr txBox="1"/>
          <p:nvPr/>
        </p:nvSpPr>
        <p:spPr>
          <a:xfrm>
            <a:off x="6300192" y="2996952"/>
            <a:ext cx="877163" cy="369332"/>
          </a:xfrm>
          <a:prstGeom prst="rect">
            <a:avLst/>
          </a:prstGeom>
          <a:noFill/>
        </p:spPr>
        <p:txBody>
          <a:bodyPr wrap="none" rtlCol="0">
            <a:spAutoFit/>
          </a:bodyPr>
          <a:lstStyle/>
          <a:p>
            <a:r>
              <a:rPr kumimoji="1" lang="ja-JP" altLang="en-US"/>
              <a:t>水蒸気</a:t>
            </a:r>
          </a:p>
        </p:txBody>
      </p:sp>
      <p:sp>
        <p:nvSpPr>
          <p:cNvPr id="14" name="テキスト ボックス 13">
            <a:extLst>
              <a:ext uri="{FF2B5EF4-FFF2-40B4-BE49-F238E27FC236}">
                <a16:creationId xmlns:a16="http://schemas.microsoft.com/office/drawing/2014/main" id="{A28E223E-D935-010A-B80B-2DE730E65410}"/>
              </a:ext>
            </a:extLst>
          </p:cNvPr>
          <p:cNvSpPr txBox="1"/>
          <p:nvPr/>
        </p:nvSpPr>
        <p:spPr>
          <a:xfrm>
            <a:off x="5436096" y="1412776"/>
            <a:ext cx="3262432" cy="830997"/>
          </a:xfrm>
          <a:prstGeom prst="rect">
            <a:avLst/>
          </a:prstGeom>
          <a:noFill/>
        </p:spPr>
        <p:txBody>
          <a:bodyPr wrap="none" rtlCol="0">
            <a:spAutoFit/>
          </a:bodyPr>
          <a:lstStyle/>
          <a:p>
            <a:r>
              <a:rPr kumimoji="1" lang="ja-JP" altLang="en-US" sz="2400"/>
              <a:t>水が蒸発して、やがて</a:t>
            </a:r>
            <a:endParaRPr kumimoji="1" lang="en-US" altLang="ja-JP" sz="2400"/>
          </a:p>
          <a:p>
            <a:r>
              <a:rPr lang="ja-JP" altLang="en-US" sz="2400">
                <a:solidFill>
                  <a:srgbClr val="FF0000"/>
                </a:solidFill>
              </a:rPr>
              <a:t>釣り合う</a:t>
            </a:r>
            <a:endParaRPr kumimoji="1" lang="ja-JP" altLang="en-US" sz="2400">
              <a:solidFill>
                <a:srgbClr val="FF0000"/>
              </a:solidFill>
            </a:endParaRPr>
          </a:p>
        </p:txBody>
      </p:sp>
      <p:sp>
        <p:nvSpPr>
          <p:cNvPr id="15" name="テキスト ボックス 14">
            <a:extLst>
              <a:ext uri="{FF2B5EF4-FFF2-40B4-BE49-F238E27FC236}">
                <a16:creationId xmlns:a16="http://schemas.microsoft.com/office/drawing/2014/main" id="{C382AB7C-ACB8-D1B7-451D-0F7EB3645EDD}"/>
              </a:ext>
            </a:extLst>
          </p:cNvPr>
          <p:cNvSpPr txBox="1"/>
          <p:nvPr/>
        </p:nvSpPr>
        <p:spPr>
          <a:xfrm>
            <a:off x="899592" y="5157192"/>
            <a:ext cx="6750566" cy="584775"/>
          </a:xfrm>
          <a:prstGeom prst="rect">
            <a:avLst/>
          </a:prstGeom>
          <a:noFill/>
        </p:spPr>
        <p:txBody>
          <a:bodyPr wrap="none" rtlCol="0">
            <a:spAutoFit/>
          </a:bodyPr>
          <a:lstStyle/>
          <a:p>
            <a:r>
              <a:rPr kumimoji="1" lang="ja-JP" altLang="en-US" sz="3200"/>
              <a:t>この時の水蒸気の圧力が飽和蒸気圧</a:t>
            </a:r>
          </a:p>
        </p:txBody>
      </p:sp>
      <p:cxnSp>
        <p:nvCxnSpPr>
          <p:cNvPr id="17" name="コネクタ: カギ線 16">
            <a:extLst>
              <a:ext uri="{FF2B5EF4-FFF2-40B4-BE49-F238E27FC236}">
                <a16:creationId xmlns:a16="http://schemas.microsoft.com/office/drawing/2014/main" id="{41AB5174-6941-B416-90BF-F7D4A077C17B}"/>
              </a:ext>
            </a:extLst>
          </p:cNvPr>
          <p:cNvCxnSpPr>
            <a:stCxn id="15" idx="3"/>
            <a:endCxn id="13" idx="3"/>
          </p:cNvCxnSpPr>
          <p:nvPr/>
        </p:nvCxnSpPr>
        <p:spPr>
          <a:xfrm flipH="1" flipV="1">
            <a:off x="7452320" y="3212976"/>
            <a:ext cx="197838" cy="2236604"/>
          </a:xfrm>
          <a:prstGeom prst="bentConnector3">
            <a:avLst>
              <a:gd name="adj1" fmla="val -11554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1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8077E0A-D067-D17E-4F84-95B208545DFC}"/>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DA8A1E8D-9120-094B-1820-7B82230BA54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E09B4B8-1A7E-2BD7-D069-CDEA5277383F}"/>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FFC58BA-EADD-73AD-FBA7-7CF0C7A1651F}"/>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2239F68-27F8-66E0-005A-5C9FAD50CCBB}"/>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A30F16D-4A2F-5DCE-1EAC-795B0F6E08CB}"/>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sp>
        <p:nvSpPr>
          <p:cNvPr id="8" name="正方形/長方形 7">
            <a:extLst>
              <a:ext uri="{FF2B5EF4-FFF2-40B4-BE49-F238E27FC236}">
                <a16:creationId xmlns:a16="http://schemas.microsoft.com/office/drawing/2014/main" id="{725BA9D7-A115-494B-71B9-C115EB21CB33}"/>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E37E25B-30B2-EA1F-31DE-B147EF148078}"/>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3C07169-D63A-7D5B-7F16-D7DCB7762C5E}"/>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2E444CD-2D3D-84A0-ADDF-2B8F7C225514}"/>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145BEBA9-801A-658F-8B2A-92C84358EAF7}"/>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0BC04EA3-63FC-CD74-73D0-E30D93796CAD}"/>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B060918-8F69-796A-062B-B18CEFE9A571}"/>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F52763E-04D7-239B-5474-F80D82D6503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49D43A-7F7F-766C-399C-57841168F02B}"/>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22D65971-E1C1-4A25-A564-A8DE9D560A83}"/>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F2543FA0-A51A-7BE3-CF2B-E942444162A5}"/>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D81F81FE-E2B5-BCFE-F5A6-A01113401704}"/>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6D18253D-737A-53F0-26CF-B50FA740DC0B}"/>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sp>
        <p:nvSpPr>
          <p:cNvPr id="21" name="テキスト ボックス 20">
            <a:extLst>
              <a:ext uri="{FF2B5EF4-FFF2-40B4-BE49-F238E27FC236}">
                <a16:creationId xmlns:a16="http://schemas.microsoft.com/office/drawing/2014/main" id="{6E90B7BA-954D-1190-FFD3-10A41EAA528C}"/>
              </a:ext>
            </a:extLst>
          </p:cNvPr>
          <p:cNvSpPr txBox="1"/>
          <p:nvPr/>
        </p:nvSpPr>
        <p:spPr>
          <a:xfrm>
            <a:off x="611560" y="4941168"/>
            <a:ext cx="7007046" cy="954107"/>
          </a:xfrm>
          <a:prstGeom prst="rect">
            <a:avLst/>
          </a:prstGeom>
          <a:noFill/>
        </p:spPr>
        <p:txBody>
          <a:bodyPr wrap="none" rtlCol="0">
            <a:spAutoFit/>
          </a:bodyPr>
          <a:lstStyle/>
          <a:p>
            <a:r>
              <a:rPr kumimoji="1" lang="ja-JP" altLang="en-US" sz="2800"/>
              <a:t>これらすべての状態は、温度と圧力が一様</a:t>
            </a:r>
            <a:endParaRPr kumimoji="1" lang="en-US" altLang="ja-JP" sz="2800"/>
          </a:p>
          <a:p>
            <a:r>
              <a:rPr lang="ja-JP" altLang="en-US" sz="2800"/>
              <a:t>でも実現する平衡状態は一つだけ</a:t>
            </a:r>
            <a:endParaRPr kumimoji="1" lang="ja-JP" altLang="en-US" sz="2800"/>
          </a:p>
        </p:txBody>
      </p:sp>
      <p:sp>
        <p:nvSpPr>
          <p:cNvPr id="22" name="矢印: 右 21">
            <a:extLst>
              <a:ext uri="{FF2B5EF4-FFF2-40B4-BE49-F238E27FC236}">
                <a16:creationId xmlns:a16="http://schemas.microsoft.com/office/drawing/2014/main" id="{65243C46-6705-5D85-72DD-8C9875AC77C6}"/>
              </a:ext>
            </a:extLst>
          </p:cNvPr>
          <p:cNvSpPr/>
          <p:nvPr/>
        </p:nvSpPr>
        <p:spPr>
          <a:xfrm>
            <a:off x="1547664" y="6093296"/>
            <a:ext cx="792088"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B53E9E0-754C-E0F6-C5D0-F7C41DAB5DDC}"/>
              </a:ext>
            </a:extLst>
          </p:cNvPr>
          <p:cNvSpPr txBox="1"/>
          <p:nvPr/>
        </p:nvSpPr>
        <p:spPr>
          <a:xfrm>
            <a:off x="2555776" y="6165304"/>
            <a:ext cx="5724644" cy="461665"/>
          </a:xfrm>
          <a:prstGeom prst="rect">
            <a:avLst/>
          </a:prstGeom>
          <a:noFill/>
        </p:spPr>
        <p:txBody>
          <a:bodyPr wrap="none" rtlCol="0">
            <a:spAutoFit/>
          </a:bodyPr>
          <a:lstStyle/>
          <a:p>
            <a:r>
              <a:rPr lang="ja-JP" altLang="en-US" sz="2400"/>
              <a:t>平衡状態では何が釣り合っているのか？</a:t>
            </a:r>
            <a:endParaRPr kumimoji="1" lang="ja-JP" altLang="en-US" sz="2400"/>
          </a:p>
        </p:txBody>
      </p:sp>
      <p:cxnSp>
        <p:nvCxnSpPr>
          <p:cNvPr id="25" name="直線矢印コネクタ 24">
            <a:extLst>
              <a:ext uri="{FF2B5EF4-FFF2-40B4-BE49-F238E27FC236}">
                <a16:creationId xmlns:a16="http://schemas.microsoft.com/office/drawing/2014/main" id="{BA390FAA-A69E-4486-414E-78145DDA8555}"/>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6F41C05-95E4-FDCA-1881-9C508EFCC293}"/>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7" name="直線矢印コネクタ 26">
            <a:extLst>
              <a:ext uri="{FF2B5EF4-FFF2-40B4-BE49-F238E27FC236}">
                <a16:creationId xmlns:a16="http://schemas.microsoft.com/office/drawing/2014/main" id="{99FEAAB3-0948-AE2E-D3A9-EDB165B24E41}"/>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4743BCA-516E-B9AB-C515-EB313B76A99A}"/>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spTree>
    <p:extLst>
      <p:ext uri="{BB962C8B-B14F-4D97-AF65-F5344CB8AC3E}">
        <p14:creationId xmlns:p14="http://schemas.microsoft.com/office/powerpoint/2010/main" val="86454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5373C-6BD3-6C73-338E-32E079A5DDB0}"/>
              </a:ext>
            </a:extLst>
          </p:cNvPr>
          <p:cNvSpPr>
            <a:spLocks noGrp="1"/>
          </p:cNvSpPr>
          <p:nvPr>
            <p:ph type="body" sz="quarter" idx="10"/>
          </p:nvPr>
        </p:nvSpPr>
        <p:spPr/>
        <p:txBody>
          <a:bodyPr/>
          <a:lstStyle/>
          <a:p>
            <a:r>
              <a:rPr kumimoji="1" lang="ja-JP" altLang="en-US"/>
              <a:t>平衡状態</a:t>
            </a:r>
          </a:p>
        </p:txBody>
      </p:sp>
      <p:sp>
        <p:nvSpPr>
          <p:cNvPr id="3" name="テキスト ボックス 2">
            <a:extLst>
              <a:ext uri="{FF2B5EF4-FFF2-40B4-BE49-F238E27FC236}">
                <a16:creationId xmlns:a16="http://schemas.microsoft.com/office/drawing/2014/main" id="{6905A35C-4420-490A-FD64-067D6F8F9BEE}"/>
              </a:ext>
            </a:extLst>
          </p:cNvPr>
          <p:cNvSpPr txBox="1"/>
          <p:nvPr/>
        </p:nvSpPr>
        <p:spPr>
          <a:xfrm>
            <a:off x="1255422" y="2420888"/>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7172C602-9646-4326-30EE-DC88CE57649E}"/>
              </a:ext>
            </a:extLst>
          </p:cNvPr>
          <p:cNvSpPr txBox="1"/>
          <p:nvPr/>
        </p:nvSpPr>
        <p:spPr>
          <a:xfrm>
            <a:off x="5459130" y="2420888"/>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B921C50-1481-3F2B-005B-FE14AB64E90F}"/>
                  </a:ext>
                </a:extLst>
              </p:cNvPr>
              <p:cNvSpPr txBox="1"/>
              <p:nvPr/>
            </p:nvSpPr>
            <p:spPr>
              <a:xfrm>
                <a:off x="1462882" y="3212976"/>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AB921C50-1481-3F2B-005B-FE14AB64E90F}"/>
                  </a:ext>
                </a:extLst>
              </p:cNvPr>
              <p:cNvSpPr txBox="1">
                <a:spLocks noRot="1" noChangeAspect="1" noMove="1" noResize="1" noEditPoints="1" noAdjustHandles="1" noChangeArrowheads="1" noChangeShapeType="1" noTextEdit="1"/>
              </p:cNvSpPr>
              <p:nvPr/>
            </p:nvSpPr>
            <p:spPr>
              <a:xfrm>
                <a:off x="1462882" y="3212976"/>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A7B7CF0-8202-ADEC-8F98-83BC3DB6B8F5}"/>
                  </a:ext>
                </a:extLst>
              </p:cNvPr>
              <p:cNvSpPr txBox="1"/>
              <p:nvPr/>
            </p:nvSpPr>
            <p:spPr>
              <a:xfrm>
                <a:off x="5669091" y="3212976"/>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0A7B7CF0-8202-ADEC-8F98-83BC3DB6B8F5}"/>
                  </a:ext>
                </a:extLst>
              </p:cNvPr>
              <p:cNvSpPr txBox="1">
                <a:spLocks noRot="1" noChangeAspect="1" noMove="1" noResize="1" noEditPoints="1" noAdjustHandles="1" noChangeArrowheads="1" noChangeShapeType="1" noTextEdit="1"/>
              </p:cNvSpPr>
              <p:nvPr/>
            </p:nvSpPr>
            <p:spPr>
              <a:xfrm>
                <a:off x="5669091" y="3212976"/>
                <a:ext cx="1406219" cy="646331"/>
              </a:xfrm>
              <a:prstGeom prst="rect">
                <a:avLst/>
              </a:prstGeom>
              <a:blipFill>
                <a:blip r:embed="rId3"/>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9A4E8DF-792F-750A-45EC-9776B5C86007}"/>
                  </a:ext>
                </a:extLst>
              </p:cNvPr>
              <p:cNvSpPr txBox="1"/>
              <p:nvPr/>
            </p:nvSpPr>
            <p:spPr>
              <a:xfrm>
                <a:off x="5669091" y="4365104"/>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49A4E8DF-792F-750A-45EC-9776B5C86007}"/>
                  </a:ext>
                </a:extLst>
              </p:cNvPr>
              <p:cNvSpPr txBox="1">
                <a:spLocks noRot="1" noChangeAspect="1" noMove="1" noResize="1" noEditPoints="1" noAdjustHandles="1" noChangeArrowheads="1" noChangeShapeType="1" noTextEdit="1"/>
              </p:cNvSpPr>
              <p:nvPr/>
            </p:nvSpPr>
            <p:spPr>
              <a:xfrm>
                <a:off x="5669091" y="4365104"/>
                <a:ext cx="1406219" cy="646331"/>
              </a:xfrm>
              <a:prstGeom prst="rect">
                <a:avLst/>
              </a:prstGeom>
              <a:blipFill>
                <a:blip r:embed="rId4"/>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36ED8B-A5C6-2AB9-D7A3-D2943E97DB0C}"/>
                  </a:ext>
                </a:extLst>
              </p:cNvPr>
              <p:cNvSpPr txBox="1"/>
              <p:nvPr/>
            </p:nvSpPr>
            <p:spPr>
              <a:xfrm>
                <a:off x="539552" y="4365104"/>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3A36ED8B-A5C6-2AB9-D7A3-D2943E97DB0C}"/>
                  </a:ext>
                </a:extLst>
              </p:cNvPr>
              <p:cNvSpPr txBox="1">
                <a:spLocks noRot="1" noChangeAspect="1" noMove="1" noResize="1" noEditPoints="1" noAdjustHandles="1" noChangeArrowheads="1" noChangeShapeType="1" noTextEdit="1"/>
              </p:cNvSpPr>
              <p:nvPr/>
            </p:nvSpPr>
            <p:spPr>
              <a:xfrm>
                <a:off x="539552" y="4365104"/>
                <a:ext cx="3257880" cy="646331"/>
              </a:xfrm>
              <a:prstGeom prst="rect">
                <a:avLst/>
              </a:prstGeom>
              <a:blipFill>
                <a:blip r:embed="rId5"/>
                <a:stretch>
                  <a:fillRect l="-5805"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9BC92EB-19DD-77EC-A689-1F4D8B29F187}"/>
                  </a:ext>
                </a:extLst>
              </p:cNvPr>
              <p:cNvSpPr txBox="1"/>
              <p:nvPr/>
            </p:nvSpPr>
            <p:spPr>
              <a:xfrm>
                <a:off x="1208902" y="5517232"/>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09BC92EB-19DD-77EC-A689-1F4D8B29F187}"/>
                  </a:ext>
                </a:extLst>
              </p:cNvPr>
              <p:cNvSpPr txBox="1">
                <a:spLocks noRot="1" noChangeAspect="1" noMove="1" noResize="1" noEditPoints="1" noAdjustHandles="1" noChangeArrowheads="1" noChangeShapeType="1" noTextEdit="1"/>
              </p:cNvSpPr>
              <p:nvPr/>
            </p:nvSpPr>
            <p:spPr>
              <a:xfrm>
                <a:off x="1208902" y="5517232"/>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E283523-CE4C-6416-C60B-601F496FB500}"/>
                  </a:ext>
                </a:extLst>
              </p:cNvPr>
              <p:cNvSpPr txBox="1"/>
              <p:nvPr/>
            </p:nvSpPr>
            <p:spPr>
              <a:xfrm>
                <a:off x="4283968" y="5517232"/>
                <a:ext cx="4176464" cy="646331"/>
              </a:xfrm>
              <a:prstGeom prst="rect">
                <a:avLst/>
              </a:prstGeom>
              <a:noFill/>
            </p:spPr>
            <p:txBody>
              <a:bodyPr wrap="square" rtlCol="0">
                <a:spAutoFit/>
              </a:bodyPr>
              <a:lstStyle/>
              <a:p>
                <a:r>
                  <a:rPr kumimoji="1" lang="ja-JP" altLang="en-US" sz="3600">
                    <a:solidFill>
                      <a:srgbClr val="FF0000"/>
                    </a:solidFill>
                  </a:rPr>
                  <a:t>化学ポテンシャル</a:t>
                </a:r>
                <a14:m>
                  <m:oMath xmlns:m="http://schemas.openxmlformats.org/officeDocument/2006/math">
                    <m:r>
                      <a:rPr kumimoji="1" lang="en-US" altLang="ja-JP" sz="3600" b="0" i="1" smtClean="0">
                        <a:solidFill>
                          <a:srgbClr val="FF0000"/>
                        </a:solidFill>
                        <a:latin typeface="Cambria Math" panose="02040503050406030204" pitchFamily="18" charset="0"/>
                      </a:rPr>
                      <m:t>𝜇</m:t>
                    </m:r>
                  </m:oMath>
                </a14:m>
                <a:endParaRPr kumimoji="1" lang="ja-JP" altLang="en-US" sz="3600">
                  <a:solidFill>
                    <a:srgbClr val="FF0000"/>
                  </a:solidFill>
                </a:endParaRPr>
              </a:p>
            </p:txBody>
          </p:sp>
        </mc:Choice>
        <mc:Fallback xmlns="">
          <p:sp>
            <p:nvSpPr>
              <p:cNvPr id="11" name="テキスト ボックス 10">
                <a:extLst>
                  <a:ext uri="{FF2B5EF4-FFF2-40B4-BE49-F238E27FC236}">
                    <a16:creationId xmlns:a16="http://schemas.microsoft.com/office/drawing/2014/main" id="{6E283523-CE4C-6416-C60B-601F496FB500}"/>
                  </a:ext>
                </a:extLst>
              </p:cNvPr>
              <p:cNvSpPr txBox="1">
                <a:spLocks noRot="1" noChangeAspect="1" noMove="1" noResize="1" noEditPoints="1" noAdjustHandles="1" noChangeArrowheads="1" noChangeShapeType="1" noTextEdit="1"/>
              </p:cNvSpPr>
              <p:nvPr/>
            </p:nvSpPr>
            <p:spPr>
              <a:xfrm>
                <a:off x="4283968" y="5517232"/>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25766D32-E748-25C1-0677-1B4753255B30}"/>
              </a:ext>
            </a:extLst>
          </p:cNvPr>
          <p:cNvSpPr txBox="1"/>
          <p:nvPr/>
        </p:nvSpPr>
        <p:spPr>
          <a:xfrm>
            <a:off x="395536" y="1268760"/>
            <a:ext cx="7981672" cy="584775"/>
          </a:xfrm>
          <a:prstGeom prst="rect">
            <a:avLst/>
          </a:prstGeom>
          <a:noFill/>
        </p:spPr>
        <p:txBody>
          <a:bodyPr wrap="none" rtlCol="0">
            <a:spAutoFit/>
          </a:bodyPr>
          <a:lstStyle/>
          <a:p>
            <a:r>
              <a:rPr kumimoji="1" lang="ja-JP" altLang="en-US" sz="3200"/>
              <a:t>平衡状態では、系の示強変数が一様になる</a:t>
            </a:r>
          </a:p>
        </p:txBody>
      </p:sp>
    </p:spTree>
    <p:extLst>
      <p:ext uri="{BB962C8B-B14F-4D97-AF65-F5344CB8AC3E}">
        <p14:creationId xmlns:p14="http://schemas.microsoft.com/office/powerpoint/2010/main" val="404860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A17E38-DBCD-37B9-0650-05881DCEFD43}"/>
              </a:ext>
            </a:extLst>
          </p:cNvPr>
          <p:cNvSpPr>
            <a:spLocks noGrp="1"/>
          </p:cNvSpPr>
          <p:nvPr>
            <p:ph type="body" sz="quarter" idx="10"/>
          </p:nvPr>
        </p:nvSpPr>
        <p:spPr/>
        <p:txBody>
          <a:bodyPr/>
          <a:lstStyle/>
          <a:p>
            <a:r>
              <a:rPr kumimoji="1" lang="ja-JP" altLang="en-US"/>
              <a:t>化学ポテンシャル</a:t>
            </a:r>
          </a:p>
        </p:txBody>
      </p:sp>
      <p:grpSp>
        <p:nvGrpSpPr>
          <p:cNvPr id="29" name="グループ化 28">
            <a:extLst>
              <a:ext uri="{FF2B5EF4-FFF2-40B4-BE49-F238E27FC236}">
                <a16:creationId xmlns:a16="http://schemas.microsoft.com/office/drawing/2014/main" id="{753F4455-D945-738A-E7AB-FF9ACEE15B3E}"/>
              </a:ext>
            </a:extLst>
          </p:cNvPr>
          <p:cNvGrpSpPr/>
          <p:nvPr/>
        </p:nvGrpSpPr>
        <p:grpSpPr>
          <a:xfrm>
            <a:off x="971600" y="2348880"/>
            <a:ext cx="1440160" cy="2160240"/>
            <a:chOff x="971600" y="2348880"/>
            <a:chExt cx="1440160" cy="2160240"/>
          </a:xfrm>
        </p:grpSpPr>
        <p:sp>
          <p:nvSpPr>
            <p:cNvPr id="3" name="正方形/長方形 2">
              <a:extLst>
                <a:ext uri="{FF2B5EF4-FFF2-40B4-BE49-F238E27FC236}">
                  <a16:creationId xmlns:a16="http://schemas.microsoft.com/office/drawing/2014/main" id="{A9635ADB-98CB-65FC-B879-F8FBB1822DB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59B14A2-650B-D429-FB5F-48B32D0E79B2}"/>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BF788A2-5C06-20A3-5479-35483BE3902D}"/>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7970011-D2FD-258C-1A1B-368014DD0C5E}"/>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A9C0080E-A5AA-1E6C-3A8A-E049DFF85210}"/>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grpSp>
      <p:sp>
        <p:nvSpPr>
          <p:cNvPr id="8" name="正方形/長方形 7">
            <a:extLst>
              <a:ext uri="{FF2B5EF4-FFF2-40B4-BE49-F238E27FC236}">
                <a16:creationId xmlns:a16="http://schemas.microsoft.com/office/drawing/2014/main" id="{A276033C-5C29-F589-F65F-22EDB7BBBF3D}"/>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0AE4CDF-1660-6541-B429-6251BDE7ACAD}"/>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ACDA8E-C6D7-0E7B-002E-A0A628B4EA02}"/>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1C701E2-E2A4-0BDB-048A-CB83C4F90A4A}"/>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7AD5BB02-BDBC-D383-C993-2885093925F5}"/>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4A487BF5-108A-D6ED-FF9E-0A3547683027}"/>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3BFC551-0F14-352B-D9F9-04FCBDC7C0D7}"/>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1E225E3-7198-F6A1-5B18-F8971031A98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98C2920-BA6D-0018-B82D-F26B65AF01EF}"/>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A1FB6F21-9C96-1A9C-900D-279916CAED09}"/>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9332E24E-3B31-6307-6806-63390C5BF3F2}"/>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859E004C-2359-22E9-827D-02F6AB7700FA}"/>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C1D7F103-7D79-626F-5215-005060656E88}"/>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cxnSp>
        <p:nvCxnSpPr>
          <p:cNvPr id="21" name="直線矢印コネクタ 20">
            <a:extLst>
              <a:ext uri="{FF2B5EF4-FFF2-40B4-BE49-F238E27FC236}">
                <a16:creationId xmlns:a16="http://schemas.microsoft.com/office/drawing/2014/main" id="{FFD168F9-52F2-7005-41C7-175F59C966C1}"/>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D0C1E95-B8E9-535F-29F9-4C5DC04B4994}"/>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3" name="直線矢印コネクタ 22">
            <a:extLst>
              <a:ext uri="{FF2B5EF4-FFF2-40B4-BE49-F238E27FC236}">
                <a16:creationId xmlns:a16="http://schemas.microsoft.com/office/drawing/2014/main" id="{C392EA22-30E9-51B9-7697-A88C6802A337}"/>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C660EFE-FC1E-E001-19BD-A746A9030A7D}"/>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ECC11A3-AA11-C0A4-79FC-4D734FBB71C2}"/>
                  </a:ext>
                </a:extLst>
              </p:cNvPr>
              <p:cNvSpPr txBox="1"/>
              <p:nvPr/>
            </p:nvSpPr>
            <p:spPr>
              <a:xfrm>
                <a:off x="899592"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&lt;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5" name="テキスト ボックス 24">
                <a:extLst>
                  <a:ext uri="{FF2B5EF4-FFF2-40B4-BE49-F238E27FC236}">
                    <a16:creationId xmlns:a16="http://schemas.microsoft.com/office/drawing/2014/main" id="{4ECC11A3-AA11-C0A4-79FC-4D734FBB71C2}"/>
                  </a:ext>
                </a:extLst>
              </p:cNvPr>
              <p:cNvSpPr txBox="1">
                <a:spLocks noRot="1" noChangeAspect="1" noMove="1" noResize="1" noEditPoints="1" noAdjustHandles="1" noChangeArrowheads="1" noChangeShapeType="1" noTextEdit="1"/>
              </p:cNvSpPr>
              <p:nvPr/>
            </p:nvSpPr>
            <p:spPr>
              <a:xfrm>
                <a:off x="899592" y="4725144"/>
                <a:ext cx="1703672" cy="5539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F8CEB00-2BBD-CCBE-D4F7-9FA400C98B8A}"/>
                  </a:ext>
                </a:extLst>
              </p:cNvPr>
              <p:cNvSpPr txBox="1"/>
              <p:nvPr/>
            </p:nvSpPr>
            <p:spPr>
              <a:xfrm>
                <a:off x="3995936"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6" name="テキスト ボックス 25">
                <a:extLst>
                  <a:ext uri="{FF2B5EF4-FFF2-40B4-BE49-F238E27FC236}">
                    <a16:creationId xmlns:a16="http://schemas.microsoft.com/office/drawing/2014/main" id="{1F8CEB00-2BBD-CCBE-D4F7-9FA400C98B8A}"/>
                  </a:ext>
                </a:extLst>
              </p:cNvPr>
              <p:cNvSpPr txBox="1">
                <a:spLocks noRot="1" noChangeAspect="1" noMove="1" noResize="1" noEditPoints="1" noAdjustHandles="1" noChangeArrowheads="1" noChangeShapeType="1" noTextEdit="1"/>
              </p:cNvSpPr>
              <p:nvPr/>
            </p:nvSpPr>
            <p:spPr>
              <a:xfrm>
                <a:off x="3995936" y="4725144"/>
                <a:ext cx="1703672"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87542D8-58DD-BBA7-5630-4884C91B8D2A}"/>
                  </a:ext>
                </a:extLst>
              </p:cNvPr>
              <p:cNvSpPr txBox="1"/>
              <p:nvPr/>
            </p:nvSpPr>
            <p:spPr>
              <a:xfrm>
                <a:off x="6876256" y="4797152"/>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&gt;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7" name="テキスト ボックス 26">
                <a:extLst>
                  <a:ext uri="{FF2B5EF4-FFF2-40B4-BE49-F238E27FC236}">
                    <a16:creationId xmlns:a16="http://schemas.microsoft.com/office/drawing/2014/main" id="{B87542D8-58DD-BBA7-5630-4884C91B8D2A}"/>
                  </a:ext>
                </a:extLst>
              </p:cNvPr>
              <p:cNvSpPr txBox="1">
                <a:spLocks noRot="1" noChangeAspect="1" noMove="1" noResize="1" noEditPoints="1" noAdjustHandles="1" noChangeArrowheads="1" noChangeShapeType="1" noTextEdit="1"/>
              </p:cNvSpPr>
              <p:nvPr/>
            </p:nvSpPr>
            <p:spPr>
              <a:xfrm>
                <a:off x="6876256" y="4797152"/>
                <a:ext cx="1703672" cy="553998"/>
              </a:xfrm>
              <a:prstGeom prst="rect">
                <a:avLst/>
              </a:prstGeom>
              <a:blipFill>
                <a:blip r:embed="rId4"/>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F918C0B-FD5C-2F31-D7BD-A6285D343628}"/>
              </a:ext>
            </a:extLst>
          </p:cNvPr>
          <p:cNvSpPr txBox="1"/>
          <p:nvPr/>
        </p:nvSpPr>
        <p:spPr>
          <a:xfrm>
            <a:off x="683568" y="5805264"/>
            <a:ext cx="6853158" cy="707886"/>
          </a:xfrm>
          <a:prstGeom prst="rect">
            <a:avLst/>
          </a:prstGeom>
          <a:noFill/>
        </p:spPr>
        <p:txBody>
          <a:bodyPr wrap="none" rtlCol="0">
            <a:spAutoFit/>
          </a:bodyPr>
          <a:lstStyle/>
          <a:p>
            <a:r>
              <a:rPr kumimoji="1" lang="ja-JP" altLang="en-US" sz="2000"/>
              <a:t>圧力に依存して化学ポテンシャルが変化する</a:t>
            </a:r>
            <a:endParaRPr kumimoji="1" lang="en-US" altLang="ja-JP" sz="2000"/>
          </a:p>
          <a:p>
            <a:r>
              <a:rPr lang="ja-JP" altLang="en-US" sz="2000"/>
              <a:t>どこかの圧力で液相と気相の化学ポテンシャルが釣り合う</a:t>
            </a:r>
            <a:endParaRPr kumimoji="1" lang="ja-JP" altLang="en-US" sz="2000"/>
          </a:p>
        </p:txBody>
      </p:sp>
    </p:spTree>
    <p:extLst>
      <p:ext uri="{BB962C8B-B14F-4D97-AF65-F5344CB8AC3E}">
        <p14:creationId xmlns:p14="http://schemas.microsoft.com/office/powerpoint/2010/main" val="29463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60275A-8BFE-344F-70BD-B734F5D7771C}"/>
              </a:ext>
            </a:extLst>
          </p:cNvPr>
          <p:cNvSpPr>
            <a:spLocks noGrp="1"/>
          </p:cNvSpPr>
          <p:nvPr>
            <p:ph type="body" sz="quarter" idx="10"/>
          </p:nvPr>
        </p:nvSpPr>
        <p:spPr>
          <a:xfrm>
            <a:off x="4369" y="188640"/>
            <a:ext cx="9144000" cy="754062"/>
          </a:xfrm>
        </p:spPr>
        <p:txBody>
          <a:bodyPr/>
          <a:lstStyle/>
          <a:p>
            <a:r>
              <a:rPr kumimoji="1" lang="ja-JP" altLang="en-US"/>
              <a:t>化学ポテンシャル</a:t>
            </a:r>
          </a:p>
        </p:txBody>
      </p:sp>
      <p:sp>
        <p:nvSpPr>
          <p:cNvPr id="3" name="フリーフォーム: 図形 2">
            <a:extLst>
              <a:ext uri="{FF2B5EF4-FFF2-40B4-BE49-F238E27FC236}">
                <a16:creationId xmlns:a16="http://schemas.microsoft.com/office/drawing/2014/main" id="{9F6717F4-1C97-F8BA-723B-FD64E20F5FD7}"/>
              </a:ext>
            </a:extLst>
          </p:cNvPr>
          <p:cNvSpPr/>
          <p:nvPr/>
        </p:nvSpPr>
        <p:spPr>
          <a:xfrm>
            <a:off x="1691680" y="220486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F0B05074-70E3-EE83-479D-10B39242FC2B}"/>
              </a:ext>
            </a:extLst>
          </p:cNvPr>
          <p:cNvSpPr/>
          <p:nvPr/>
        </p:nvSpPr>
        <p:spPr>
          <a:xfrm>
            <a:off x="2267744" y="155679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5E09BF5-FF94-B9F1-D1AB-7D5ED3401F2B}"/>
              </a:ext>
            </a:extLst>
          </p:cNvPr>
          <p:cNvSpPr txBox="1"/>
          <p:nvPr/>
        </p:nvSpPr>
        <p:spPr>
          <a:xfrm>
            <a:off x="6804248"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6" name="テキスト ボックス 5">
            <a:extLst>
              <a:ext uri="{FF2B5EF4-FFF2-40B4-BE49-F238E27FC236}">
                <a16:creationId xmlns:a16="http://schemas.microsoft.com/office/drawing/2014/main" id="{1395ADA0-9178-A717-D9BD-2707645ACD5F}"/>
              </a:ext>
            </a:extLst>
          </p:cNvPr>
          <p:cNvSpPr txBox="1"/>
          <p:nvPr/>
        </p:nvSpPr>
        <p:spPr>
          <a:xfrm>
            <a:off x="6660232" y="1196752"/>
            <a:ext cx="1569660" cy="646331"/>
          </a:xfrm>
          <a:prstGeom prst="rect">
            <a:avLst/>
          </a:prstGeom>
          <a:noFill/>
        </p:spPr>
        <p:txBody>
          <a:bodyPr wrap="none" rtlCol="0">
            <a:spAutoFit/>
          </a:bodyPr>
          <a:lstStyle/>
          <a:p>
            <a:r>
              <a:rPr lang="ja-JP" altLang="en-US"/>
              <a:t>気</a:t>
            </a:r>
            <a:r>
              <a:rPr kumimoji="1" lang="ja-JP" altLang="en-US"/>
              <a:t>相の化学</a:t>
            </a:r>
            <a:endParaRPr kumimoji="1" lang="en-US" altLang="ja-JP"/>
          </a:p>
          <a:p>
            <a:r>
              <a:rPr kumimoji="1" lang="ja-JP" altLang="en-US"/>
              <a:t>ポテンシャル</a:t>
            </a:r>
          </a:p>
        </p:txBody>
      </p:sp>
      <p:cxnSp>
        <p:nvCxnSpPr>
          <p:cNvPr id="7" name="直線矢印コネクタ 6">
            <a:extLst>
              <a:ext uri="{FF2B5EF4-FFF2-40B4-BE49-F238E27FC236}">
                <a16:creationId xmlns:a16="http://schemas.microsoft.com/office/drawing/2014/main" id="{FDEB4286-4067-ED43-8B6A-7F3D7665FCE6}"/>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79CBEB1-C12C-E62E-5E49-D7AFDD38868F}"/>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9C8B822-E319-5F56-6C78-049A3DD00825}"/>
              </a:ext>
            </a:extLst>
          </p:cNvPr>
          <p:cNvSpPr txBox="1"/>
          <p:nvPr/>
        </p:nvSpPr>
        <p:spPr>
          <a:xfrm>
            <a:off x="611560" y="980728"/>
            <a:ext cx="2031325" cy="369332"/>
          </a:xfrm>
          <a:prstGeom prst="rect">
            <a:avLst/>
          </a:prstGeom>
          <a:noFill/>
        </p:spPr>
        <p:txBody>
          <a:bodyPr wrap="none" rtlCol="0">
            <a:spAutoFit/>
          </a:bodyPr>
          <a:lstStyle/>
          <a:p>
            <a:r>
              <a:rPr kumimoji="1" lang="ja-JP" altLang="en-US"/>
              <a:t>化学ポテンシャル</a:t>
            </a:r>
          </a:p>
        </p:txBody>
      </p:sp>
      <p:sp>
        <p:nvSpPr>
          <p:cNvPr id="10" name="テキスト ボックス 9">
            <a:extLst>
              <a:ext uri="{FF2B5EF4-FFF2-40B4-BE49-F238E27FC236}">
                <a16:creationId xmlns:a16="http://schemas.microsoft.com/office/drawing/2014/main" id="{95AC71B8-AB19-2D3A-159A-51ED516D4650}"/>
              </a:ext>
            </a:extLst>
          </p:cNvPr>
          <p:cNvSpPr txBox="1"/>
          <p:nvPr/>
        </p:nvSpPr>
        <p:spPr>
          <a:xfrm>
            <a:off x="7956376" y="5013176"/>
            <a:ext cx="646331" cy="369332"/>
          </a:xfrm>
          <a:prstGeom prst="rect">
            <a:avLst/>
          </a:prstGeom>
          <a:noFill/>
        </p:spPr>
        <p:txBody>
          <a:bodyPr wrap="none" rtlCol="0">
            <a:spAutoFit/>
          </a:bodyPr>
          <a:lstStyle/>
          <a:p>
            <a:r>
              <a:rPr lang="ja-JP" altLang="en-US"/>
              <a:t>圧力</a:t>
            </a:r>
            <a:endParaRPr kumimoji="1" lang="ja-JP" altLang="en-US"/>
          </a:p>
        </p:txBody>
      </p:sp>
      <p:cxnSp>
        <p:nvCxnSpPr>
          <p:cNvPr id="24" name="直線コネクタ 23">
            <a:extLst>
              <a:ext uri="{FF2B5EF4-FFF2-40B4-BE49-F238E27FC236}">
                <a16:creationId xmlns:a16="http://schemas.microsoft.com/office/drawing/2014/main" id="{6826BA22-C948-0D8E-F812-387E54DA3F24}"/>
              </a:ext>
            </a:extLst>
          </p:cNvPr>
          <p:cNvCxnSpPr>
            <a:cxnSpLocks/>
            <a:endCxn id="65" idx="0"/>
          </p:cNvCxnSpPr>
          <p:nvPr/>
        </p:nvCxnSpPr>
        <p:spPr>
          <a:xfrm>
            <a:off x="4788024" y="134076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グループ化 56">
            <a:extLst>
              <a:ext uri="{FF2B5EF4-FFF2-40B4-BE49-F238E27FC236}">
                <a16:creationId xmlns:a16="http://schemas.microsoft.com/office/drawing/2014/main" id="{09E1A181-147E-3160-60D8-D5682B4DCA4B}"/>
              </a:ext>
            </a:extLst>
          </p:cNvPr>
          <p:cNvGrpSpPr/>
          <p:nvPr/>
        </p:nvGrpSpPr>
        <p:grpSpPr>
          <a:xfrm>
            <a:off x="2123728" y="1484784"/>
            <a:ext cx="1080120" cy="1620180"/>
            <a:chOff x="1835696" y="4697760"/>
            <a:chExt cx="1440160" cy="2160240"/>
          </a:xfrm>
        </p:grpSpPr>
        <p:sp>
          <p:nvSpPr>
            <p:cNvPr id="53" name="正方形/長方形 52">
              <a:extLst>
                <a:ext uri="{FF2B5EF4-FFF2-40B4-BE49-F238E27FC236}">
                  <a16:creationId xmlns:a16="http://schemas.microsoft.com/office/drawing/2014/main" id="{0EA3E50D-8966-4BEF-C2A3-91657917E057}"/>
                </a:ext>
              </a:extLst>
            </p:cNvPr>
            <p:cNvSpPr/>
            <p:nvPr/>
          </p:nvSpPr>
          <p:spPr>
            <a:xfrm>
              <a:off x="1835696" y="4697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8F1E2606-CE07-5906-CD45-028EC11EEE98}"/>
                </a:ext>
              </a:extLst>
            </p:cNvPr>
            <p:cNvSpPr/>
            <p:nvPr/>
          </p:nvSpPr>
          <p:spPr>
            <a:xfrm>
              <a:off x="1835696" y="5777880"/>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6D968FCA-CDB0-C9FE-0DA6-109583DF72EE}"/>
                </a:ext>
              </a:extLst>
            </p:cNvPr>
            <p:cNvSpPr txBox="1"/>
            <p:nvPr/>
          </p:nvSpPr>
          <p:spPr>
            <a:xfrm>
              <a:off x="2197477" y="5118760"/>
              <a:ext cx="543739" cy="307777"/>
            </a:xfrm>
            <a:prstGeom prst="rect">
              <a:avLst/>
            </a:prstGeom>
            <a:noFill/>
          </p:spPr>
          <p:txBody>
            <a:bodyPr wrap="none" rtlCol="0">
              <a:spAutoFit/>
            </a:bodyPr>
            <a:lstStyle/>
            <a:p>
              <a:r>
                <a:rPr lang="ja-JP" altLang="en-US" sz="1400"/>
                <a:t>真空</a:t>
              </a:r>
              <a:endParaRPr kumimoji="1" lang="ja-JP" altLang="en-US" sz="1400"/>
            </a:p>
          </p:txBody>
        </p:sp>
      </p:grpSp>
      <p:sp>
        <p:nvSpPr>
          <p:cNvPr id="58" name="矢印: 上 57">
            <a:extLst>
              <a:ext uri="{FF2B5EF4-FFF2-40B4-BE49-F238E27FC236}">
                <a16:creationId xmlns:a16="http://schemas.microsoft.com/office/drawing/2014/main" id="{DA1C3FB0-B330-5818-9F82-0BD74EB8142E}"/>
              </a:ext>
            </a:extLst>
          </p:cNvPr>
          <p:cNvSpPr/>
          <p:nvPr/>
        </p:nvSpPr>
        <p:spPr>
          <a:xfrm>
            <a:off x="2195736"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EC19554-644F-7271-37B9-7A8A6D1ECA1F}"/>
              </a:ext>
            </a:extLst>
          </p:cNvPr>
          <p:cNvSpPr txBox="1"/>
          <p:nvPr/>
        </p:nvSpPr>
        <p:spPr>
          <a:xfrm>
            <a:off x="1879828" y="6023029"/>
            <a:ext cx="1107996" cy="646331"/>
          </a:xfrm>
          <a:prstGeom prst="rect">
            <a:avLst/>
          </a:prstGeom>
          <a:noFill/>
        </p:spPr>
        <p:txBody>
          <a:bodyPr wrap="none" rtlCol="0">
            <a:spAutoFit/>
          </a:bodyPr>
          <a:lstStyle/>
          <a:p>
            <a:r>
              <a:rPr kumimoji="1" lang="ja-JP" altLang="en-US"/>
              <a:t>ここから</a:t>
            </a:r>
            <a:endParaRPr kumimoji="1" lang="en-US" altLang="ja-JP"/>
          </a:p>
          <a:p>
            <a:r>
              <a:rPr kumimoji="1" lang="ja-JP" altLang="en-US"/>
              <a:t>スタート</a:t>
            </a:r>
          </a:p>
        </p:txBody>
      </p:sp>
      <p:sp>
        <p:nvSpPr>
          <p:cNvPr id="61" name="正方形/長方形 60">
            <a:extLst>
              <a:ext uri="{FF2B5EF4-FFF2-40B4-BE49-F238E27FC236}">
                <a16:creationId xmlns:a16="http://schemas.microsoft.com/office/drawing/2014/main" id="{252814C9-09AF-85BC-6EE7-8BB2FA686797}"/>
              </a:ext>
            </a:extLst>
          </p:cNvPr>
          <p:cNvSpPr/>
          <p:nvPr/>
        </p:nvSpPr>
        <p:spPr>
          <a:xfrm>
            <a:off x="5004048" y="3068960"/>
            <a:ext cx="1080120" cy="162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8DB094A-CFEE-EB4F-0A5B-F98E03745274}"/>
              </a:ext>
            </a:extLst>
          </p:cNvPr>
          <p:cNvSpPr/>
          <p:nvPr/>
        </p:nvSpPr>
        <p:spPr>
          <a:xfrm>
            <a:off x="5004048" y="4005064"/>
            <a:ext cx="1080120" cy="6840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8E3CE4A-4222-DAFC-C611-AD30D02EC402}"/>
              </a:ext>
            </a:extLst>
          </p:cNvPr>
          <p:cNvSpPr/>
          <p:nvPr/>
        </p:nvSpPr>
        <p:spPr>
          <a:xfrm>
            <a:off x="5004048" y="3068960"/>
            <a:ext cx="1080120" cy="93610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上 64">
            <a:extLst>
              <a:ext uri="{FF2B5EF4-FFF2-40B4-BE49-F238E27FC236}">
                <a16:creationId xmlns:a16="http://schemas.microsoft.com/office/drawing/2014/main" id="{A7E7938C-E79F-714F-6F56-96A3F34C85F5}"/>
              </a:ext>
            </a:extLst>
          </p:cNvPr>
          <p:cNvSpPr/>
          <p:nvPr/>
        </p:nvSpPr>
        <p:spPr>
          <a:xfrm>
            <a:off x="4572000"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ED014B76-6ACF-875C-20EB-BD301856FE5A}"/>
              </a:ext>
            </a:extLst>
          </p:cNvPr>
          <p:cNvSpPr txBox="1"/>
          <p:nvPr/>
        </p:nvSpPr>
        <p:spPr>
          <a:xfrm>
            <a:off x="4211960" y="6021288"/>
            <a:ext cx="1800493" cy="646331"/>
          </a:xfrm>
          <a:prstGeom prst="rect">
            <a:avLst/>
          </a:prstGeom>
          <a:noFill/>
        </p:spPr>
        <p:txBody>
          <a:bodyPr wrap="none" rtlCol="0">
            <a:spAutoFit/>
          </a:bodyPr>
          <a:lstStyle/>
          <a:p>
            <a:r>
              <a:rPr kumimoji="1" lang="ja-JP" altLang="en-US"/>
              <a:t>ここで釣り合う</a:t>
            </a:r>
            <a:endParaRPr kumimoji="1" lang="en-US" altLang="ja-JP"/>
          </a:p>
          <a:p>
            <a:r>
              <a:rPr lang="ja-JP" altLang="en-US">
                <a:solidFill>
                  <a:srgbClr val="FF0000"/>
                </a:solidFill>
              </a:rPr>
              <a:t>飽和蒸気圧</a:t>
            </a:r>
            <a:endParaRPr kumimoji="1" lang="ja-JP" altLang="en-US">
              <a:solidFill>
                <a:srgbClr val="FF0000"/>
              </a:solidFill>
            </a:endParaRPr>
          </a:p>
        </p:txBody>
      </p:sp>
    </p:spTree>
    <p:extLst>
      <p:ext uri="{BB962C8B-B14F-4D97-AF65-F5344CB8AC3E}">
        <p14:creationId xmlns:p14="http://schemas.microsoft.com/office/powerpoint/2010/main" val="43697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4DB576-6C0E-F003-A172-F4A94BCDB085}"/>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A404BC9D-D30D-14D1-7185-A987F4FFB5B0}"/>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026AA855-D35E-B729-11CE-E882B5A0B168}"/>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上 4">
            <a:extLst>
              <a:ext uri="{FF2B5EF4-FFF2-40B4-BE49-F238E27FC236}">
                <a16:creationId xmlns:a16="http://schemas.microsoft.com/office/drawing/2014/main" id="{DBD295CB-5678-A104-483A-2931BB94FFCF}"/>
              </a:ext>
            </a:extLst>
          </p:cNvPr>
          <p:cNvSpPr/>
          <p:nvPr/>
        </p:nvSpPr>
        <p:spPr>
          <a:xfrm>
            <a:off x="2195736" y="407707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076B8D90-0C54-D54C-41CA-627A3CCFCB97}"/>
              </a:ext>
            </a:extLst>
          </p:cNvPr>
          <p:cNvSpPr/>
          <p:nvPr/>
        </p:nvSpPr>
        <p:spPr>
          <a:xfrm rot="5400000">
            <a:off x="13316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769305A4-2A0D-5EE7-8291-4F1295D9330E}"/>
              </a:ext>
            </a:extLst>
          </p:cNvPr>
          <p:cNvSpPr/>
          <p:nvPr/>
        </p:nvSpPr>
        <p:spPr>
          <a:xfrm rot="16200000">
            <a:off x="31318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E19BB833-8C52-00D5-DBA7-B00BEB4DDB76}"/>
              </a:ext>
            </a:extLst>
          </p:cNvPr>
          <p:cNvSpPr/>
          <p:nvPr/>
        </p:nvSpPr>
        <p:spPr>
          <a:xfrm rot="10800000">
            <a:off x="2195736" y="2348880"/>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F226E6B3-D5F9-091A-50E5-E0834AC9AE45}"/>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6A854D23-70A6-7153-04EB-8860920A1012}"/>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 13">
            <a:extLst>
              <a:ext uri="{FF2B5EF4-FFF2-40B4-BE49-F238E27FC236}">
                <a16:creationId xmlns:a16="http://schemas.microsoft.com/office/drawing/2014/main" id="{37FB7D50-1B3D-2186-213D-E434177EFB1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上 14">
            <a:extLst>
              <a:ext uri="{FF2B5EF4-FFF2-40B4-BE49-F238E27FC236}">
                <a16:creationId xmlns:a16="http://schemas.microsoft.com/office/drawing/2014/main" id="{486769D4-4854-451E-0DE9-601E3367C8E5}"/>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DAF91FF-DF6F-FE03-7AFE-258939D71FFE}"/>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7" name="テキスト ボックス 16">
            <a:extLst>
              <a:ext uri="{FF2B5EF4-FFF2-40B4-BE49-F238E27FC236}">
                <a16:creationId xmlns:a16="http://schemas.microsoft.com/office/drawing/2014/main" id="{68CD9745-1D6E-CEC4-BA3F-0E3494EB6C9C}"/>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その温度での飽和蒸気圧が、外気圧より小さければ</a:t>
            </a:r>
            <a:endParaRPr kumimoji="1" lang="en-US" altLang="ja-JP" sz="2800"/>
          </a:p>
          <a:p>
            <a:r>
              <a:rPr lang="ja-JP" altLang="en-US" sz="2800"/>
              <a:t>泡は潰れてしまう</a:t>
            </a:r>
            <a:endParaRPr kumimoji="1" lang="ja-JP" altLang="en-US" sz="2800"/>
          </a:p>
        </p:txBody>
      </p:sp>
      <p:sp>
        <p:nvSpPr>
          <p:cNvPr id="18" name="正方形/長方形 17">
            <a:extLst>
              <a:ext uri="{FF2B5EF4-FFF2-40B4-BE49-F238E27FC236}">
                <a16:creationId xmlns:a16="http://schemas.microsoft.com/office/drawing/2014/main" id="{A7D5C07C-9E25-C631-D5DC-3793DF1F9A06}"/>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BF524BD-8B14-BC35-FFE5-90EFFA65823A}"/>
              </a:ext>
            </a:extLst>
          </p:cNvPr>
          <p:cNvSpPr/>
          <p:nvPr/>
        </p:nvSpPr>
        <p:spPr>
          <a:xfrm>
            <a:off x="6444208" y="314096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上 19">
            <a:extLst>
              <a:ext uri="{FF2B5EF4-FFF2-40B4-BE49-F238E27FC236}">
                <a16:creationId xmlns:a16="http://schemas.microsoft.com/office/drawing/2014/main" id="{8C28D02C-5107-9056-251C-93070B12671C}"/>
              </a:ext>
            </a:extLst>
          </p:cNvPr>
          <p:cNvSpPr/>
          <p:nvPr/>
        </p:nvSpPr>
        <p:spPr>
          <a:xfrm>
            <a:off x="6516216" y="3861048"/>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1BF2269D-6174-4677-B1D5-1BB3513A2BE0}"/>
              </a:ext>
            </a:extLst>
          </p:cNvPr>
          <p:cNvSpPr/>
          <p:nvPr/>
        </p:nvSpPr>
        <p:spPr>
          <a:xfrm rot="5400000">
            <a:off x="5940152"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5C9E4D06-F040-1CB7-F94D-C028398BF278}"/>
              </a:ext>
            </a:extLst>
          </p:cNvPr>
          <p:cNvSpPr/>
          <p:nvPr/>
        </p:nvSpPr>
        <p:spPr>
          <a:xfrm rot="16200000">
            <a:off x="709228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BE1D8233-1F6A-4BA7-7CDE-9C0405736E40}"/>
              </a:ext>
            </a:extLst>
          </p:cNvPr>
          <p:cNvSpPr/>
          <p:nvPr/>
        </p:nvSpPr>
        <p:spPr>
          <a:xfrm rot="10800000">
            <a:off x="6516216" y="263691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E52281ED-816B-9E17-08F4-A73648C6EA59}"/>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283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29951C-E82F-872F-65B4-5D4EA76C0BC2}"/>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93F9FE5F-D59A-3708-EFDB-9E000B5CFEC5}"/>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68FD534-4A92-F320-A78A-06B15FEC1C00}"/>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上 7">
            <a:extLst>
              <a:ext uri="{FF2B5EF4-FFF2-40B4-BE49-F238E27FC236}">
                <a16:creationId xmlns:a16="http://schemas.microsoft.com/office/drawing/2014/main" id="{F58B73E1-C17E-6D4D-64BB-1CB98B1A410F}"/>
              </a:ext>
            </a:extLst>
          </p:cNvPr>
          <p:cNvSpPr/>
          <p:nvPr/>
        </p:nvSpPr>
        <p:spPr>
          <a:xfrm rot="10800000">
            <a:off x="2267744" y="2492895"/>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9CFDDAAC-3C83-55AA-2729-D3B801E4CE66}"/>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435E4F58-11DD-EF65-38B3-C96C4C86DC89}"/>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DBDF8146-FFFF-C2CF-D765-F3122305726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2748C91F-6411-8D4F-4EA5-371845F2670A}"/>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295732B-4162-BE91-9335-2CB824CD249A}"/>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4" name="正方形/長方形 13">
            <a:extLst>
              <a:ext uri="{FF2B5EF4-FFF2-40B4-BE49-F238E27FC236}">
                <a16:creationId xmlns:a16="http://schemas.microsoft.com/office/drawing/2014/main" id="{36C16283-1C01-D7CF-5FEB-3EEE7AE02E97}"/>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3BD8B8-C184-C482-AFAC-0573004B5730}"/>
              </a:ext>
            </a:extLst>
          </p:cNvPr>
          <p:cNvSpPr/>
          <p:nvPr/>
        </p:nvSpPr>
        <p:spPr>
          <a:xfrm>
            <a:off x="5796136" y="2492896"/>
            <a:ext cx="1872208" cy="1872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B5B251D9-1845-27F2-0CC5-F4E494D184D6}"/>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6F574ED8-3AD1-CBD6-D00D-B2034B4A39C5}"/>
              </a:ext>
            </a:extLst>
          </p:cNvPr>
          <p:cNvSpPr/>
          <p:nvPr/>
        </p:nvSpPr>
        <p:spPr>
          <a:xfrm>
            <a:off x="2267744" y="4149080"/>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45B02A44-02B7-AD57-306F-3C7937EFCF31}"/>
              </a:ext>
            </a:extLst>
          </p:cNvPr>
          <p:cNvSpPr/>
          <p:nvPr/>
        </p:nvSpPr>
        <p:spPr>
          <a:xfrm rot="5400000">
            <a:off x="147565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DAF2DDC9-84E1-A821-5CEC-ACE84C5785AB}"/>
              </a:ext>
            </a:extLst>
          </p:cNvPr>
          <p:cNvSpPr/>
          <p:nvPr/>
        </p:nvSpPr>
        <p:spPr>
          <a:xfrm rot="16200000">
            <a:off x="3131840"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上 23">
            <a:extLst>
              <a:ext uri="{FF2B5EF4-FFF2-40B4-BE49-F238E27FC236}">
                <a16:creationId xmlns:a16="http://schemas.microsoft.com/office/drawing/2014/main" id="{9CED6F3F-19B8-BB74-6F4B-EE447ECBD3C1}"/>
              </a:ext>
            </a:extLst>
          </p:cNvPr>
          <p:cNvSpPr/>
          <p:nvPr/>
        </p:nvSpPr>
        <p:spPr>
          <a:xfrm>
            <a:off x="6588224" y="256490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上 24">
            <a:extLst>
              <a:ext uri="{FF2B5EF4-FFF2-40B4-BE49-F238E27FC236}">
                <a16:creationId xmlns:a16="http://schemas.microsoft.com/office/drawing/2014/main" id="{8EC26C9D-C9B6-3D87-0378-6B3D72A10AB7}"/>
              </a:ext>
            </a:extLst>
          </p:cNvPr>
          <p:cNvSpPr/>
          <p:nvPr/>
        </p:nvSpPr>
        <p:spPr>
          <a:xfrm rot="10800000">
            <a:off x="6588224" y="400506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上 25">
            <a:extLst>
              <a:ext uri="{FF2B5EF4-FFF2-40B4-BE49-F238E27FC236}">
                <a16:creationId xmlns:a16="http://schemas.microsoft.com/office/drawing/2014/main" id="{5DA91221-8399-4C62-77A7-CEDA61A60127}"/>
              </a:ext>
            </a:extLst>
          </p:cNvPr>
          <p:cNvSpPr/>
          <p:nvPr/>
        </p:nvSpPr>
        <p:spPr>
          <a:xfrm rot="5400000">
            <a:off x="723629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上 26">
            <a:extLst>
              <a:ext uri="{FF2B5EF4-FFF2-40B4-BE49-F238E27FC236}">
                <a16:creationId xmlns:a16="http://schemas.microsoft.com/office/drawing/2014/main" id="{8BEB2339-7A7E-A958-6FC4-B776453A0C82}"/>
              </a:ext>
            </a:extLst>
          </p:cNvPr>
          <p:cNvSpPr/>
          <p:nvPr/>
        </p:nvSpPr>
        <p:spPr>
          <a:xfrm rot="16200000">
            <a:off x="5868144"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上 27">
            <a:extLst>
              <a:ext uri="{FF2B5EF4-FFF2-40B4-BE49-F238E27FC236}">
                <a16:creationId xmlns:a16="http://schemas.microsoft.com/office/drawing/2014/main" id="{40501C58-0973-248B-FFEC-7B3646847059}"/>
              </a:ext>
            </a:extLst>
          </p:cNvPr>
          <p:cNvSpPr/>
          <p:nvPr/>
        </p:nvSpPr>
        <p:spPr>
          <a:xfrm rot="10800000">
            <a:off x="6588224" y="2132856"/>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上 28">
            <a:extLst>
              <a:ext uri="{FF2B5EF4-FFF2-40B4-BE49-F238E27FC236}">
                <a16:creationId xmlns:a16="http://schemas.microsoft.com/office/drawing/2014/main" id="{8BBCB1D0-7F04-C795-B8F1-E473F4BC32A3}"/>
              </a:ext>
            </a:extLst>
          </p:cNvPr>
          <p:cNvSpPr/>
          <p:nvPr/>
        </p:nvSpPr>
        <p:spPr>
          <a:xfrm rot="5400000">
            <a:off x="543609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上 29">
            <a:extLst>
              <a:ext uri="{FF2B5EF4-FFF2-40B4-BE49-F238E27FC236}">
                <a16:creationId xmlns:a16="http://schemas.microsoft.com/office/drawing/2014/main" id="{452D7450-7F7D-8395-DFDD-36D3CEA7674F}"/>
              </a:ext>
            </a:extLst>
          </p:cNvPr>
          <p:cNvSpPr/>
          <p:nvPr/>
        </p:nvSpPr>
        <p:spPr>
          <a:xfrm rot="16200000">
            <a:off x="7740352"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上 30">
            <a:extLst>
              <a:ext uri="{FF2B5EF4-FFF2-40B4-BE49-F238E27FC236}">
                <a16:creationId xmlns:a16="http://schemas.microsoft.com/office/drawing/2014/main" id="{FB05A4CC-AEF9-4942-4342-6D01A17FA27C}"/>
              </a:ext>
            </a:extLst>
          </p:cNvPr>
          <p:cNvSpPr/>
          <p:nvPr/>
        </p:nvSpPr>
        <p:spPr>
          <a:xfrm>
            <a:off x="6588224" y="4437112"/>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6371AF4-4DB5-3970-A65A-31CE264BE802}"/>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a:t>
            </a:r>
            <a:r>
              <a:rPr lang="ja-JP" altLang="en-US" sz="2800"/>
              <a:t>大きければ</a:t>
            </a:r>
            <a:endParaRPr lang="en-US" altLang="ja-JP" sz="2800"/>
          </a:p>
          <a:p>
            <a:r>
              <a:rPr kumimoji="1" lang="ja-JP" altLang="en-US" sz="2800"/>
              <a:t>泡は成長する→沸騰</a:t>
            </a:r>
          </a:p>
        </p:txBody>
      </p:sp>
      <p:sp>
        <p:nvSpPr>
          <p:cNvPr id="33" name="テキスト ボックス 32">
            <a:extLst>
              <a:ext uri="{FF2B5EF4-FFF2-40B4-BE49-F238E27FC236}">
                <a16:creationId xmlns:a16="http://schemas.microsoft.com/office/drawing/2014/main" id="{24FF9BEE-7FE4-6220-672D-6FFE3252ECE9}"/>
              </a:ext>
            </a:extLst>
          </p:cNvPr>
          <p:cNvSpPr txBox="1"/>
          <p:nvPr/>
        </p:nvSpPr>
        <p:spPr>
          <a:xfrm>
            <a:off x="4427984" y="6309320"/>
            <a:ext cx="3877985" cy="369332"/>
          </a:xfrm>
          <a:prstGeom prst="rect">
            <a:avLst/>
          </a:prstGeom>
          <a:noFill/>
        </p:spPr>
        <p:txBody>
          <a:bodyPr wrap="none" rtlCol="0">
            <a:spAutoFit/>
          </a:bodyPr>
          <a:lstStyle/>
          <a:p>
            <a:r>
              <a:rPr lang="en-US" altLang="ja-JP"/>
              <a:t>※</a:t>
            </a:r>
            <a:r>
              <a:rPr lang="ja-JP" altLang="en-US"/>
              <a:t>水圧と界面張力は無視しています</a:t>
            </a:r>
            <a:endParaRPr kumimoji="1" lang="ja-JP" altLang="en-US"/>
          </a:p>
        </p:txBody>
      </p:sp>
    </p:spTree>
    <p:extLst>
      <p:ext uri="{BB962C8B-B14F-4D97-AF65-F5344CB8AC3E}">
        <p14:creationId xmlns:p14="http://schemas.microsoft.com/office/powerpoint/2010/main" val="101436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027FB7-1F15-80C1-C843-EB3479B1447A}"/>
              </a:ext>
            </a:extLst>
          </p:cNvPr>
          <p:cNvSpPr>
            <a:spLocks noGrp="1"/>
          </p:cNvSpPr>
          <p:nvPr>
            <p:ph type="body" sz="quarter" idx="10"/>
          </p:nvPr>
        </p:nvSpPr>
        <p:spPr/>
        <p:txBody>
          <a:bodyPr/>
          <a:lstStyle/>
          <a:p>
            <a:r>
              <a:rPr kumimoji="1" lang="ja-JP" altLang="en-US"/>
              <a:t>蒸発と沸騰</a:t>
            </a:r>
          </a:p>
        </p:txBody>
      </p:sp>
      <p:sp>
        <p:nvSpPr>
          <p:cNvPr id="3" name="テキスト ボックス 2">
            <a:extLst>
              <a:ext uri="{FF2B5EF4-FFF2-40B4-BE49-F238E27FC236}">
                <a16:creationId xmlns:a16="http://schemas.microsoft.com/office/drawing/2014/main" id="{4784B76C-3093-05A6-6567-03A9DCFC255C}"/>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DDE782E4-CB20-0C10-BB5A-7306DDDE627D}"/>
              </a:ext>
            </a:extLst>
          </p:cNvPr>
          <p:cNvSpPr txBox="1"/>
          <p:nvPr/>
        </p:nvSpPr>
        <p:spPr>
          <a:xfrm>
            <a:off x="611560" y="1844824"/>
            <a:ext cx="7848872"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定圧定温条件下では、ギブスの自由エネルギーを最小とする状態が平衡状態となる</a:t>
            </a:r>
            <a:endParaRPr lang="en-US" altLang="ja-JP" sz="2400"/>
          </a:p>
          <a:p>
            <a:pPr marL="342900" indent="-342900">
              <a:buFont typeface="Arial" panose="020B0604020202020204" pitchFamily="34" charset="0"/>
              <a:buChar char="•"/>
            </a:pPr>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D10FE23B-9EF7-801D-0825-8B6F6DAF25D5}"/>
              </a:ext>
            </a:extLst>
          </p:cNvPr>
          <p:cNvSpPr txBox="1"/>
          <p:nvPr/>
        </p:nvSpPr>
        <p:spPr>
          <a:xfrm>
            <a:off x="323528" y="386104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713DE393-D50B-1ABD-B632-773B19D2225A}"/>
              </a:ext>
            </a:extLst>
          </p:cNvPr>
          <p:cNvSpPr txBox="1"/>
          <p:nvPr/>
        </p:nvSpPr>
        <p:spPr>
          <a:xfrm>
            <a:off x="611560" y="4725144"/>
            <a:ext cx="799288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気相と液相の化学ポテンシャルが等しくなる圧力を飽和蒸気圧と呼ぶ</a:t>
            </a:r>
            <a:endParaRPr kumimoji="1" lang="en-US" altLang="ja-JP" sz="2400">
              <a:solidFill>
                <a:srgbClr val="FF0000"/>
              </a:solidFill>
            </a:endParaRPr>
          </a:p>
          <a:p>
            <a:pPr marL="342900" indent="-342900">
              <a:buFont typeface="Arial" panose="020B0604020202020204" pitchFamily="34" charset="0"/>
              <a:buChar char="•"/>
            </a:pPr>
            <a:r>
              <a:rPr kumimoji="1" lang="ja-JP" altLang="en-US" sz="2400"/>
              <a:t>飽和蒸気圧が外気圧と等しくなった時に、</a:t>
            </a:r>
            <a:r>
              <a:rPr kumimoji="1" lang="ja-JP" altLang="en-US" sz="2400">
                <a:solidFill>
                  <a:srgbClr val="FF0000"/>
                </a:solidFill>
              </a:rPr>
              <a:t>液相内部</a:t>
            </a:r>
            <a:r>
              <a:rPr kumimoji="1" lang="ja-JP" altLang="en-US" sz="2400"/>
              <a:t>から気化する現象のこと</a:t>
            </a:r>
          </a:p>
        </p:txBody>
      </p:sp>
    </p:spTree>
    <p:extLst>
      <p:ext uri="{BB962C8B-B14F-4D97-AF65-F5344CB8AC3E}">
        <p14:creationId xmlns:p14="http://schemas.microsoft.com/office/powerpoint/2010/main" val="190707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57E8A52-6C78-DC75-1CE5-0BCD21F4891A}"/>
              </a:ext>
            </a:extLst>
          </p:cNvPr>
          <p:cNvSpPr>
            <a:spLocks noGrp="1"/>
          </p:cNvSpPr>
          <p:nvPr>
            <p:ph type="body" sz="quarter" idx="10"/>
          </p:nvPr>
        </p:nvSpPr>
        <p:spPr/>
        <p:txBody>
          <a:bodyPr/>
          <a:lstStyle/>
          <a:p>
            <a:r>
              <a:rPr lang="ja-JP" altLang="en-US"/>
              <a:t>余談：「</a:t>
            </a:r>
            <a:r>
              <a:rPr lang="en-US" altLang="ja-JP"/>
              <a:t>Web3</a:t>
            </a:r>
            <a:r>
              <a:rPr lang="ja-JP" altLang="en-US"/>
              <a:t>の教本」回収事件</a:t>
            </a:r>
            <a:endParaRPr kumimoji="1" lang="ja-JP" altLang="en-US"/>
          </a:p>
        </p:txBody>
      </p:sp>
      <p:sp>
        <p:nvSpPr>
          <p:cNvPr id="4" name="テキスト ボックス 3">
            <a:extLst>
              <a:ext uri="{FF2B5EF4-FFF2-40B4-BE49-F238E27FC236}">
                <a16:creationId xmlns:a16="http://schemas.microsoft.com/office/drawing/2014/main" id="{BA950554-6736-9EF3-82D5-AE5D2E50F27D}"/>
              </a:ext>
            </a:extLst>
          </p:cNvPr>
          <p:cNvSpPr txBox="1"/>
          <p:nvPr/>
        </p:nvSpPr>
        <p:spPr>
          <a:xfrm>
            <a:off x="827584" y="6165304"/>
            <a:ext cx="4943231" cy="369332"/>
          </a:xfrm>
          <a:prstGeom prst="rect">
            <a:avLst/>
          </a:prstGeom>
          <a:noFill/>
        </p:spPr>
        <p:txBody>
          <a:bodyPr wrap="square">
            <a:spAutoFit/>
          </a:bodyPr>
          <a:lstStyle/>
          <a:p>
            <a:r>
              <a:rPr lang="ja-JP" altLang="en-US" dirty="0"/>
              <a:t>https://book.impress.co.jp/info/20220725.html</a:t>
            </a:r>
          </a:p>
        </p:txBody>
      </p:sp>
      <p:sp>
        <p:nvSpPr>
          <p:cNvPr id="5" name="テキスト ボックス 4">
            <a:extLst>
              <a:ext uri="{FF2B5EF4-FFF2-40B4-BE49-F238E27FC236}">
                <a16:creationId xmlns:a16="http://schemas.microsoft.com/office/drawing/2014/main" id="{93A70640-0DA4-6BE1-875E-7F23FE7B56E2}"/>
              </a:ext>
            </a:extLst>
          </p:cNvPr>
          <p:cNvSpPr txBox="1"/>
          <p:nvPr/>
        </p:nvSpPr>
        <p:spPr>
          <a:xfrm>
            <a:off x="683568" y="908720"/>
            <a:ext cx="7541846" cy="646331"/>
          </a:xfrm>
          <a:prstGeom prst="rect">
            <a:avLst/>
          </a:prstGeom>
          <a:noFill/>
        </p:spPr>
        <p:txBody>
          <a:bodyPr wrap="square" rtlCol="0">
            <a:spAutoFit/>
          </a:bodyPr>
          <a:lstStyle/>
          <a:p>
            <a:r>
              <a:rPr lang="en-US" altLang="ja-JP" dirty="0"/>
              <a:t>7</a:t>
            </a:r>
            <a:r>
              <a:rPr lang="ja-JP" altLang="en-US" dirty="0"/>
              <a:t>月</a:t>
            </a:r>
            <a:r>
              <a:rPr lang="en-US" altLang="ja-JP" dirty="0"/>
              <a:t>25</a:t>
            </a:r>
            <a:r>
              <a:rPr lang="ja-JP" altLang="en-US" dirty="0"/>
              <a:t>日にインプレスから出版されていた「いちばんやさしい</a:t>
            </a:r>
            <a:r>
              <a:rPr lang="en-US" altLang="ja-JP" dirty="0"/>
              <a:t>Web3</a:t>
            </a:r>
            <a:r>
              <a:rPr lang="ja-JP" altLang="en-US" dirty="0"/>
              <a:t>の教本 人気講師が教える</a:t>
            </a:r>
            <a:r>
              <a:rPr lang="en-US" altLang="ja-JP" dirty="0"/>
              <a:t>NFT</a:t>
            </a:r>
            <a:r>
              <a:rPr lang="ja-JP" altLang="en-US" dirty="0"/>
              <a:t>、</a:t>
            </a:r>
            <a:r>
              <a:rPr lang="en-US" altLang="ja-JP" dirty="0"/>
              <a:t>DAO</a:t>
            </a:r>
            <a:r>
              <a:rPr lang="ja-JP" altLang="en-US" dirty="0"/>
              <a:t>、</a:t>
            </a:r>
            <a:r>
              <a:rPr lang="en-US" altLang="ja-JP" dirty="0" err="1"/>
              <a:t>DeFi</a:t>
            </a:r>
            <a:r>
              <a:rPr lang="ja-JP" altLang="en-US" dirty="0"/>
              <a:t>が織りなす新世界」が回収</a:t>
            </a:r>
            <a:endParaRPr lang="en-US" altLang="ja-JP" dirty="0"/>
          </a:p>
        </p:txBody>
      </p:sp>
      <p:pic>
        <p:nvPicPr>
          <p:cNvPr id="11" name="図 10">
            <a:extLst>
              <a:ext uri="{FF2B5EF4-FFF2-40B4-BE49-F238E27FC236}">
                <a16:creationId xmlns:a16="http://schemas.microsoft.com/office/drawing/2014/main" id="{762A1E1B-C81C-CC60-94EC-ED1FAC2AA45E}"/>
              </a:ext>
            </a:extLst>
          </p:cNvPr>
          <p:cNvPicPr>
            <a:picLocks noChangeAspect="1"/>
          </p:cNvPicPr>
          <p:nvPr/>
        </p:nvPicPr>
        <p:blipFill>
          <a:blip r:embed="rId2"/>
          <a:stretch>
            <a:fillRect/>
          </a:stretch>
        </p:blipFill>
        <p:spPr>
          <a:xfrm>
            <a:off x="323528" y="1844824"/>
            <a:ext cx="5256584" cy="4172095"/>
          </a:xfrm>
          <a:prstGeom prst="rect">
            <a:avLst/>
          </a:prstGeom>
        </p:spPr>
      </p:pic>
      <p:pic>
        <p:nvPicPr>
          <p:cNvPr id="1026" name="Picture 2" descr="書籍『いちばんやさしいWeb3の教本 人気講師が教えるNFT、DAO、DeFiが織りなす新世界』">
            <a:extLst>
              <a:ext uri="{FF2B5EF4-FFF2-40B4-BE49-F238E27FC236}">
                <a16:creationId xmlns:a16="http://schemas.microsoft.com/office/drawing/2014/main" id="{B7DB21DD-D633-0291-C39C-78C427E93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988840"/>
            <a:ext cx="2743473" cy="3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4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6257CB-1AB8-0F53-732E-C07AFACCFDB2}"/>
              </a:ext>
            </a:extLst>
          </p:cNvPr>
          <p:cNvSpPr>
            <a:spLocks noGrp="1"/>
          </p:cNvSpPr>
          <p:nvPr>
            <p:ph type="body" sz="quarter" idx="10"/>
          </p:nvPr>
        </p:nvSpPr>
        <p:spPr/>
        <p:txBody>
          <a:bodyPr/>
          <a:lstStyle/>
          <a:p>
            <a:r>
              <a:rPr lang="ja-JP" altLang="en-US"/>
              <a:t>余談：時系列</a:t>
            </a:r>
            <a:endParaRPr kumimoji="1" lang="ja-JP" altLang="en-US"/>
          </a:p>
        </p:txBody>
      </p:sp>
      <p:sp>
        <p:nvSpPr>
          <p:cNvPr id="3" name="テキスト ボックス 2">
            <a:extLst>
              <a:ext uri="{FF2B5EF4-FFF2-40B4-BE49-F238E27FC236}">
                <a16:creationId xmlns:a16="http://schemas.microsoft.com/office/drawing/2014/main" id="{7D1DDA6A-3B6D-A917-E545-518A81500626}"/>
              </a:ext>
            </a:extLst>
          </p:cNvPr>
          <p:cNvSpPr txBox="1"/>
          <p:nvPr/>
        </p:nvSpPr>
        <p:spPr>
          <a:xfrm>
            <a:off x="251520" y="1340768"/>
            <a:ext cx="8239369" cy="2308324"/>
          </a:xfrm>
          <a:prstGeom prst="rect">
            <a:avLst/>
          </a:prstGeom>
          <a:noFill/>
        </p:spPr>
        <p:txBody>
          <a:bodyPr wrap="square">
            <a:spAutoFit/>
          </a:bodyPr>
          <a:lstStyle/>
          <a:p>
            <a:r>
              <a:rPr lang="en-US" altLang="ja-JP" sz="2400" dirty="0"/>
              <a:t>7</a:t>
            </a:r>
            <a:r>
              <a:rPr lang="ja-JP" altLang="en-US" sz="2400" dirty="0"/>
              <a:t>月</a:t>
            </a:r>
            <a:r>
              <a:rPr lang="en-US" altLang="ja-JP" sz="2400" dirty="0"/>
              <a:t>19</a:t>
            </a:r>
            <a:r>
              <a:rPr lang="ja-JP" altLang="en-US" sz="2400" dirty="0"/>
              <a:t>日：インプレスから「いちばんやさしい</a:t>
            </a:r>
            <a:r>
              <a:rPr lang="en-US" altLang="ja-JP" sz="2400" dirty="0"/>
              <a:t>Web3</a:t>
            </a:r>
            <a:r>
              <a:rPr lang="ja-JP" altLang="en-US" sz="2400" dirty="0"/>
              <a:t>の教本 人気講師が教える</a:t>
            </a:r>
            <a:r>
              <a:rPr lang="en-US" altLang="ja-JP" sz="2400" dirty="0"/>
              <a:t>NFT</a:t>
            </a:r>
            <a:r>
              <a:rPr lang="ja-JP" altLang="en-US" sz="2400" dirty="0"/>
              <a:t>、</a:t>
            </a:r>
            <a:r>
              <a:rPr lang="en-US" altLang="ja-JP" sz="2400" dirty="0"/>
              <a:t>DAO</a:t>
            </a:r>
            <a:r>
              <a:rPr lang="ja-JP" altLang="en-US" sz="2400" dirty="0"/>
              <a:t>、</a:t>
            </a:r>
            <a:r>
              <a:rPr lang="en-US" altLang="ja-JP" sz="2400" dirty="0" err="1"/>
              <a:t>DeFi</a:t>
            </a:r>
            <a:r>
              <a:rPr lang="ja-JP" altLang="en-US" sz="2400" dirty="0"/>
              <a:t>が織りなす新世界」の出版キャンペーンとして第</a:t>
            </a:r>
            <a:r>
              <a:rPr lang="en-US" altLang="ja-JP" sz="2400" dirty="0"/>
              <a:t>1</a:t>
            </a:r>
            <a:r>
              <a:rPr lang="ja-JP" altLang="en-US" sz="2400" dirty="0"/>
              <a:t>章と第</a:t>
            </a:r>
            <a:r>
              <a:rPr lang="en-US" altLang="ja-JP" sz="2400" dirty="0"/>
              <a:t>2</a:t>
            </a:r>
            <a:r>
              <a:rPr lang="ja-JP" altLang="en-US" sz="2400" dirty="0"/>
              <a:t>章を無料公開</a:t>
            </a:r>
            <a:endParaRPr lang="en-US" altLang="ja-JP" sz="2400" dirty="0"/>
          </a:p>
          <a:p>
            <a:r>
              <a:rPr lang="en-US" altLang="ja-JP" sz="2400" dirty="0"/>
              <a:t>7</a:t>
            </a:r>
            <a:r>
              <a:rPr lang="ja-JP" altLang="en-US" sz="2400" dirty="0"/>
              <a:t>月</a:t>
            </a:r>
            <a:r>
              <a:rPr lang="en-US" altLang="ja-JP" sz="2400" dirty="0"/>
              <a:t>20</a:t>
            </a:r>
            <a:r>
              <a:rPr lang="ja-JP" altLang="en-US" sz="2400" dirty="0"/>
              <a:t>日：出版</a:t>
            </a:r>
            <a:endParaRPr lang="en-US" altLang="ja-JP" sz="2400" dirty="0"/>
          </a:p>
          <a:p>
            <a:r>
              <a:rPr lang="en-US" altLang="ja-JP" sz="2400" dirty="0"/>
              <a:t>7</a:t>
            </a:r>
            <a:r>
              <a:rPr lang="ja-JP" altLang="en-US" sz="2400" dirty="0"/>
              <a:t>月</a:t>
            </a:r>
            <a:r>
              <a:rPr lang="en-US" altLang="ja-JP" sz="2400" dirty="0"/>
              <a:t>20</a:t>
            </a:r>
            <a:r>
              <a:rPr lang="ja-JP" altLang="en-US" sz="2400" dirty="0"/>
              <a:t>～</a:t>
            </a:r>
            <a:r>
              <a:rPr lang="en-US" altLang="ja-JP" sz="2400" dirty="0"/>
              <a:t>21</a:t>
            </a:r>
            <a:r>
              <a:rPr lang="ja-JP" altLang="en-US" sz="2400" dirty="0"/>
              <a:t>日にかけて：</a:t>
            </a:r>
            <a:r>
              <a:rPr lang="en-US" altLang="ja-JP" sz="2400" dirty="0">
                <a:solidFill>
                  <a:srgbClr val="FF0000"/>
                </a:solidFill>
              </a:rPr>
              <a:t>SNS</a:t>
            </a:r>
            <a:r>
              <a:rPr lang="ja-JP" altLang="en-US" sz="2400" dirty="0">
                <a:solidFill>
                  <a:srgbClr val="FF0000"/>
                </a:solidFill>
              </a:rPr>
              <a:t>で批判が続出</a:t>
            </a:r>
            <a:endParaRPr lang="en-US" altLang="ja-JP" sz="2400" dirty="0">
              <a:solidFill>
                <a:srgbClr val="FF0000"/>
              </a:solidFill>
            </a:endParaRPr>
          </a:p>
          <a:p>
            <a:r>
              <a:rPr lang="en-US" altLang="ja-JP" sz="2400" dirty="0"/>
              <a:t>7</a:t>
            </a:r>
            <a:r>
              <a:rPr lang="ja-JP" altLang="en-US" sz="2400" dirty="0"/>
              <a:t>月</a:t>
            </a:r>
            <a:r>
              <a:rPr lang="en-US" altLang="ja-JP" sz="2400" dirty="0"/>
              <a:t>25</a:t>
            </a:r>
            <a:r>
              <a:rPr lang="ja-JP" altLang="en-US" sz="2400" dirty="0"/>
              <a:t>日：出版社が出版停止、回収を発表</a:t>
            </a:r>
            <a:endParaRPr lang="en-US" altLang="ja-JP" sz="2400" dirty="0"/>
          </a:p>
        </p:txBody>
      </p:sp>
      <p:sp>
        <p:nvSpPr>
          <p:cNvPr id="4" name="テキスト ボックス 3">
            <a:extLst>
              <a:ext uri="{FF2B5EF4-FFF2-40B4-BE49-F238E27FC236}">
                <a16:creationId xmlns:a16="http://schemas.microsoft.com/office/drawing/2014/main" id="{4DFB0DCA-CA2F-DFB5-E7D6-453C04DCCA27}"/>
              </a:ext>
            </a:extLst>
          </p:cNvPr>
          <p:cNvSpPr txBox="1"/>
          <p:nvPr/>
        </p:nvSpPr>
        <p:spPr>
          <a:xfrm>
            <a:off x="611560" y="4941168"/>
            <a:ext cx="7879080" cy="707886"/>
          </a:xfrm>
          <a:prstGeom prst="rect">
            <a:avLst/>
          </a:prstGeom>
          <a:noFill/>
        </p:spPr>
        <p:txBody>
          <a:bodyPr wrap="none" rtlCol="0">
            <a:spAutoFit/>
          </a:bodyPr>
          <a:lstStyle/>
          <a:p>
            <a:r>
              <a:rPr lang="ja-JP" altLang="en-US" sz="2000" dirty="0"/>
              <a:t>技術書が「内容が間違っている」ことが理由で回収されるのは異例</a:t>
            </a:r>
            <a:endParaRPr lang="en-US" altLang="ja-JP" sz="2000" dirty="0"/>
          </a:p>
          <a:p>
            <a:r>
              <a:rPr kumimoji="1" lang="ja-JP" altLang="en-US" sz="2000" dirty="0"/>
              <a:t>→何が起きたのか？</a:t>
            </a:r>
          </a:p>
        </p:txBody>
      </p:sp>
    </p:spTree>
    <p:extLst>
      <p:ext uri="{BB962C8B-B14F-4D97-AF65-F5344CB8AC3E}">
        <p14:creationId xmlns:p14="http://schemas.microsoft.com/office/powerpoint/2010/main" val="227411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FB30446-3A88-8762-2F21-CEF37443630C}"/>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5" name="テキスト ボックス 4">
            <a:extLst>
              <a:ext uri="{FF2B5EF4-FFF2-40B4-BE49-F238E27FC236}">
                <a16:creationId xmlns:a16="http://schemas.microsoft.com/office/drawing/2014/main" id="{63686924-B66F-7A42-7698-32B486CA213A}"/>
              </a:ext>
            </a:extLst>
          </p:cNvPr>
          <p:cNvSpPr txBox="1"/>
          <p:nvPr/>
        </p:nvSpPr>
        <p:spPr>
          <a:xfrm>
            <a:off x="179512" y="980728"/>
            <a:ext cx="1620957" cy="523220"/>
          </a:xfrm>
          <a:prstGeom prst="rect">
            <a:avLst/>
          </a:prstGeom>
          <a:noFill/>
        </p:spPr>
        <p:txBody>
          <a:bodyPr wrap="none" rtlCol="0">
            <a:spAutoFit/>
          </a:bodyPr>
          <a:lstStyle/>
          <a:p>
            <a:r>
              <a:rPr lang="ja-JP" altLang="en-US" sz="2800"/>
              <a:t>創薬分野</a:t>
            </a:r>
            <a:endParaRPr kumimoji="1" lang="ja-JP" altLang="en-US" sz="2800"/>
          </a:p>
        </p:txBody>
      </p:sp>
      <p:pic>
        <p:nvPicPr>
          <p:cNvPr id="1026" name="Picture 2" descr="figure1">
            <a:extLst>
              <a:ext uri="{FF2B5EF4-FFF2-40B4-BE49-F238E27FC236}">
                <a16:creationId xmlns:a16="http://schemas.microsoft.com/office/drawing/2014/main" id="{668A0A00-2584-9EC2-5D57-ED756DD90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64904"/>
            <a:ext cx="5724128" cy="37495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DCD8A01-B474-4D8A-9ECA-3DF3D9F4B02C}"/>
              </a:ext>
            </a:extLst>
          </p:cNvPr>
          <p:cNvSpPr txBox="1"/>
          <p:nvPr/>
        </p:nvSpPr>
        <p:spPr>
          <a:xfrm>
            <a:off x="1259632" y="6309320"/>
            <a:ext cx="5886400" cy="369332"/>
          </a:xfrm>
          <a:prstGeom prst="rect">
            <a:avLst/>
          </a:prstGeom>
          <a:noFill/>
        </p:spPr>
        <p:txBody>
          <a:bodyPr wrap="square">
            <a:spAutoFit/>
          </a:bodyPr>
          <a:lstStyle/>
          <a:p>
            <a:r>
              <a:rPr lang="ja-JP" altLang="en-US"/>
              <a:t>http://www.scls.riken.jp/newsletter/Vol.14/openup02.html</a:t>
            </a:r>
          </a:p>
        </p:txBody>
      </p:sp>
      <p:sp>
        <p:nvSpPr>
          <p:cNvPr id="7" name="テキスト ボックス 6">
            <a:extLst>
              <a:ext uri="{FF2B5EF4-FFF2-40B4-BE49-F238E27FC236}">
                <a16:creationId xmlns:a16="http://schemas.microsoft.com/office/drawing/2014/main" id="{5BF14A1A-AFC4-D7C2-33E9-A95CC22E3E26}"/>
              </a:ext>
            </a:extLst>
          </p:cNvPr>
          <p:cNvSpPr txBox="1"/>
          <p:nvPr/>
        </p:nvSpPr>
        <p:spPr>
          <a:xfrm>
            <a:off x="539552" y="1556792"/>
            <a:ext cx="8494633" cy="830997"/>
          </a:xfrm>
          <a:prstGeom prst="rect">
            <a:avLst/>
          </a:prstGeom>
          <a:noFill/>
        </p:spPr>
        <p:txBody>
          <a:bodyPr wrap="none" rtlCol="0">
            <a:spAutoFit/>
          </a:bodyPr>
          <a:lstStyle/>
          <a:p>
            <a:r>
              <a:rPr kumimoji="1" lang="ja-JP" altLang="en-US" sz="2400"/>
              <a:t>癌標的タンパク質と薬剤候補の結合ー乖離シミュレーション</a:t>
            </a:r>
            <a:endParaRPr kumimoji="1" lang="en-US" altLang="ja-JP" sz="2400"/>
          </a:p>
          <a:p>
            <a:r>
              <a:rPr kumimoji="1" lang="ja-JP" altLang="en-US" sz="2400"/>
              <a:t>東京大学先端技術研究センター　藤谷氏 他</a:t>
            </a:r>
          </a:p>
        </p:txBody>
      </p:sp>
    </p:spTree>
    <p:extLst>
      <p:ext uri="{BB962C8B-B14F-4D97-AF65-F5344CB8AC3E}">
        <p14:creationId xmlns:p14="http://schemas.microsoft.com/office/powerpoint/2010/main" val="1707362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2BBA03-456C-53EF-8B9F-BDF0F299DFF3}"/>
              </a:ext>
            </a:extLst>
          </p:cNvPr>
          <p:cNvSpPr>
            <a:spLocks noGrp="1"/>
          </p:cNvSpPr>
          <p:nvPr>
            <p:ph type="body" sz="quarter" idx="10"/>
          </p:nvPr>
        </p:nvSpPr>
        <p:spPr/>
        <p:txBody>
          <a:bodyPr/>
          <a:lstStyle/>
          <a:p>
            <a:r>
              <a:rPr lang="ja-JP" altLang="en-US"/>
              <a:t>余談：</a:t>
            </a:r>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05CE3EF-E7DC-603C-A1F0-6A7E5E62CA97}"/>
              </a:ext>
            </a:extLst>
          </p:cNvPr>
          <p:cNvSpPr txBox="1"/>
          <p:nvPr/>
        </p:nvSpPr>
        <p:spPr>
          <a:xfrm>
            <a:off x="2516554" y="1312985"/>
            <a:ext cx="4288353" cy="707886"/>
          </a:xfrm>
          <a:prstGeom prst="rect">
            <a:avLst/>
          </a:prstGeom>
          <a:noFill/>
        </p:spPr>
        <p:txBody>
          <a:bodyPr wrap="none" rtlCol="0">
            <a:spAutoFit/>
          </a:bodyPr>
          <a:lstStyle/>
          <a:p>
            <a:r>
              <a:rPr kumimoji="1" lang="ja-JP" altLang="en-US" sz="4000" dirty="0">
                <a:solidFill>
                  <a:srgbClr val="FF0000"/>
                </a:solidFill>
              </a:rPr>
              <a:t>明確な定義はない</a:t>
            </a:r>
          </a:p>
        </p:txBody>
      </p:sp>
      <p:sp>
        <p:nvSpPr>
          <p:cNvPr id="4" name="テキスト ボックス 3">
            <a:extLst>
              <a:ext uri="{FF2B5EF4-FFF2-40B4-BE49-F238E27FC236}">
                <a16:creationId xmlns:a16="http://schemas.microsoft.com/office/drawing/2014/main" id="{1B18614D-7354-2F24-6D3D-9D53134E5687}"/>
              </a:ext>
            </a:extLst>
          </p:cNvPr>
          <p:cNvSpPr txBox="1"/>
          <p:nvPr/>
        </p:nvSpPr>
        <p:spPr>
          <a:xfrm>
            <a:off x="273538" y="2375877"/>
            <a:ext cx="8494633" cy="830997"/>
          </a:xfrm>
          <a:prstGeom prst="rect">
            <a:avLst/>
          </a:prstGeom>
          <a:noFill/>
        </p:spPr>
        <p:txBody>
          <a:bodyPr wrap="none" rtlCol="0">
            <a:spAutoFit/>
          </a:bodyPr>
          <a:lstStyle/>
          <a:p>
            <a:r>
              <a:rPr kumimoji="1" lang="ja-JP" altLang="en-US" sz="2400" dirty="0"/>
              <a:t>狭義にはブロックチェーン技術を応用したサービス群を指す</a:t>
            </a:r>
            <a:endParaRPr kumimoji="1" lang="en-US" altLang="ja-JP" sz="2400" dirty="0"/>
          </a:p>
          <a:p>
            <a:r>
              <a:rPr lang="ja-JP" altLang="en-US" sz="2400" dirty="0"/>
              <a:t>広義にはこれまでの中央集権型から分散型への変換をさす</a:t>
            </a:r>
            <a:endParaRPr kumimoji="1" lang="ja-JP" altLang="en-US" sz="2400" dirty="0"/>
          </a:p>
        </p:txBody>
      </p:sp>
      <p:sp>
        <p:nvSpPr>
          <p:cNvPr id="5" name="テキスト ボックス 4">
            <a:extLst>
              <a:ext uri="{FF2B5EF4-FFF2-40B4-BE49-F238E27FC236}">
                <a16:creationId xmlns:a16="http://schemas.microsoft.com/office/drawing/2014/main" id="{DD7FD874-46DE-FFFC-1A12-BDCBB65196AE}"/>
              </a:ext>
            </a:extLst>
          </p:cNvPr>
          <p:cNvSpPr txBox="1"/>
          <p:nvPr/>
        </p:nvSpPr>
        <p:spPr>
          <a:xfrm>
            <a:off x="171939" y="3477847"/>
            <a:ext cx="4134465" cy="523220"/>
          </a:xfrm>
          <a:prstGeom prst="rect">
            <a:avLst/>
          </a:prstGeom>
          <a:noFill/>
        </p:spPr>
        <p:txBody>
          <a:bodyPr wrap="none" rtlCol="0">
            <a:spAutoFit/>
          </a:bodyPr>
          <a:lstStyle/>
          <a:p>
            <a:r>
              <a:rPr kumimoji="1" lang="ja-JP" altLang="en-US" sz="2800" dirty="0"/>
              <a:t>よく使われるキーワード</a:t>
            </a:r>
          </a:p>
        </p:txBody>
      </p:sp>
      <p:sp>
        <p:nvSpPr>
          <p:cNvPr id="6" name="テキスト ボックス 5">
            <a:extLst>
              <a:ext uri="{FF2B5EF4-FFF2-40B4-BE49-F238E27FC236}">
                <a16:creationId xmlns:a16="http://schemas.microsoft.com/office/drawing/2014/main" id="{FCD645D5-49F2-12D5-5C7E-22DF6A775CA7}"/>
              </a:ext>
            </a:extLst>
          </p:cNvPr>
          <p:cNvSpPr txBox="1"/>
          <p:nvPr/>
        </p:nvSpPr>
        <p:spPr>
          <a:xfrm>
            <a:off x="508001" y="4165601"/>
            <a:ext cx="7507440" cy="1015663"/>
          </a:xfrm>
          <a:prstGeom prst="rect">
            <a:avLst/>
          </a:prstGeom>
          <a:noFill/>
        </p:spPr>
        <p:txBody>
          <a:bodyPr wrap="none" rtlCol="0">
            <a:spAutoFit/>
          </a:bodyPr>
          <a:lstStyle/>
          <a:p>
            <a:r>
              <a:rPr kumimoji="1" lang="en-US" altLang="ja-JP" sz="2000" dirty="0"/>
              <a:t>NFT (Non-Fungible Token, </a:t>
            </a:r>
            <a:r>
              <a:rPr kumimoji="1" lang="ja-JP" altLang="en-US" sz="2000" dirty="0"/>
              <a:t>非代替性トークン</a:t>
            </a:r>
            <a:r>
              <a:rPr kumimoji="1" lang="en-US" altLang="ja-JP" sz="2000" dirty="0"/>
              <a:t>)</a:t>
            </a:r>
          </a:p>
          <a:p>
            <a:r>
              <a:rPr lang="en-US" altLang="ja-JP" sz="2000" dirty="0"/>
              <a:t>DAO (Decentralized Autonomous Organization, </a:t>
            </a:r>
            <a:r>
              <a:rPr lang="ja-JP" altLang="en-US" sz="2000" dirty="0"/>
              <a:t>分散型自立組織</a:t>
            </a:r>
            <a:r>
              <a:rPr lang="en-US" altLang="ja-JP" sz="2000" dirty="0"/>
              <a:t>)</a:t>
            </a:r>
          </a:p>
          <a:p>
            <a:r>
              <a:rPr lang="en-US" altLang="ja-JP" sz="2000" dirty="0" err="1"/>
              <a:t>DeFi</a:t>
            </a:r>
            <a:r>
              <a:rPr lang="en-US" altLang="ja-JP" sz="2000" dirty="0"/>
              <a:t> (Decentralized Finance, </a:t>
            </a:r>
            <a:r>
              <a:rPr lang="ja-JP" altLang="en-US" sz="2000" dirty="0"/>
              <a:t>分散型金融</a:t>
            </a:r>
            <a:r>
              <a:rPr lang="en-US" altLang="ja-JP" sz="2000" dirty="0"/>
              <a:t>) </a:t>
            </a:r>
          </a:p>
        </p:txBody>
      </p:sp>
      <p:sp>
        <p:nvSpPr>
          <p:cNvPr id="7" name="テキスト ボックス 6">
            <a:extLst>
              <a:ext uri="{FF2B5EF4-FFF2-40B4-BE49-F238E27FC236}">
                <a16:creationId xmlns:a16="http://schemas.microsoft.com/office/drawing/2014/main" id="{CFCF6517-6283-8986-F4F1-8E50B5DBEE60}"/>
              </a:ext>
            </a:extLst>
          </p:cNvPr>
          <p:cNvSpPr txBox="1"/>
          <p:nvPr/>
        </p:nvSpPr>
        <p:spPr>
          <a:xfrm>
            <a:off x="414214" y="5681785"/>
            <a:ext cx="7973850" cy="400110"/>
          </a:xfrm>
          <a:prstGeom prst="rect">
            <a:avLst/>
          </a:prstGeom>
          <a:noFill/>
        </p:spPr>
        <p:txBody>
          <a:bodyPr wrap="none" rtlCol="0">
            <a:spAutoFit/>
          </a:bodyPr>
          <a:lstStyle/>
          <a:p>
            <a:r>
              <a:rPr lang="en-US" altLang="ja-JP" sz="2000" dirty="0"/>
              <a:t>Web2.0</a:t>
            </a:r>
            <a:r>
              <a:rPr lang="ja-JP" altLang="en-US" sz="2000" dirty="0"/>
              <a:t>や</a:t>
            </a:r>
            <a:r>
              <a:rPr lang="en-US" altLang="ja-JP" sz="2000" dirty="0"/>
              <a:t>Society 5.0</a:t>
            </a:r>
            <a:r>
              <a:rPr lang="ja-JP" altLang="en-US" sz="2000" dirty="0"/>
              <a:t>など「ほげほげ＋数字」はおおむねバズワード</a:t>
            </a:r>
            <a:endParaRPr kumimoji="1" lang="ja-JP" altLang="en-US" sz="2000" dirty="0"/>
          </a:p>
        </p:txBody>
      </p:sp>
    </p:spTree>
    <p:extLst>
      <p:ext uri="{BB962C8B-B14F-4D97-AF65-F5344CB8AC3E}">
        <p14:creationId xmlns:p14="http://schemas.microsoft.com/office/powerpoint/2010/main" val="407016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A37C18-D0BA-71F3-D777-532AD63B453F}"/>
              </a:ext>
            </a:extLst>
          </p:cNvPr>
          <p:cNvSpPr>
            <a:spLocks noGrp="1"/>
          </p:cNvSpPr>
          <p:nvPr>
            <p:ph type="body" sz="quarter" idx="10"/>
          </p:nvPr>
        </p:nvSpPr>
        <p:spPr/>
        <p:txBody>
          <a:bodyPr/>
          <a:lstStyle/>
          <a:p>
            <a:r>
              <a:rPr lang="ja-JP" altLang="en-US"/>
              <a:t>余談：</a:t>
            </a:r>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BB841A7-E298-C201-3F15-A15A0BB77AE0}"/>
              </a:ext>
            </a:extLst>
          </p:cNvPr>
          <p:cNvSpPr txBox="1"/>
          <p:nvPr/>
        </p:nvSpPr>
        <p:spPr>
          <a:xfrm>
            <a:off x="234462" y="1078523"/>
            <a:ext cx="1826141" cy="584775"/>
          </a:xfrm>
          <a:prstGeom prst="rect">
            <a:avLst/>
          </a:prstGeom>
          <a:noFill/>
        </p:spPr>
        <p:txBody>
          <a:bodyPr wrap="none" rtlCol="0">
            <a:spAutoFit/>
          </a:bodyPr>
          <a:lstStyle/>
          <a:p>
            <a:r>
              <a:rPr lang="ja-JP" altLang="en-US" sz="3200" dirty="0"/>
              <a:t>法定通貨</a:t>
            </a:r>
            <a:endParaRPr kumimoji="1" lang="ja-JP" altLang="en-US" sz="3200" dirty="0"/>
          </a:p>
        </p:txBody>
      </p:sp>
      <p:sp>
        <p:nvSpPr>
          <p:cNvPr id="4" name="テキスト ボックス 3">
            <a:extLst>
              <a:ext uri="{FF2B5EF4-FFF2-40B4-BE49-F238E27FC236}">
                <a16:creationId xmlns:a16="http://schemas.microsoft.com/office/drawing/2014/main" id="{F5E3AA92-3094-1E85-C194-BF2A2FC327FD}"/>
              </a:ext>
            </a:extLst>
          </p:cNvPr>
          <p:cNvSpPr txBox="1"/>
          <p:nvPr/>
        </p:nvSpPr>
        <p:spPr>
          <a:xfrm>
            <a:off x="640863" y="1617785"/>
            <a:ext cx="7916983" cy="2308324"/>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400" dirty="0"/>
              <a:t>日本円や、アメリカドルなど</a:t>
            </a:r>
            <a:endParaRPr kumimoji="1" lang="en-US" altLang="ja-JP" sz="2400" dirty="0"/>
          </a:p>
          <a:p>
            <a:pPr marL="457200" indent="-457200">
              <a:buFont typeface="Arial" panose="020B0604020202020204" pitchFamily="34" charset="0"/>
              <a:buChar char="•"/>
            </a:pPr>
            <a:r>
              <a:rPr lang="ja-JP" altLang="en-US" sz="2400" dirty="0"/>
              <a:t>価値や信頼性は国が保証する</a:t>
            </a:r>
            <a:endParaRPr lang="en-US" altLang="ja-JP" sz="2400" dirty="0"/>
          </a:p>
          <a:p>
            <a:pPr marL="457200" indent="-457200">
              <a:buFont typeface="Arial" panose="020B0604020202020204" pitchFamily="34" charset="0"/>
              <a:buChar char="•"/>
            </a:pPr>
            <a:r>
              <a:rPr lang="ja-JP" altLang="en-US" sz="2400" dirty="0"/>
              <a:t>発行できる機関は限定されている</a:t>
            </a:r>
            <a:r>
              <a:rPr lang="en-US" altLang="ja-JP" sz="2400" dirty="0"/>
              <a:t>(</a:t>
            </a:r>
            <a:r>
              <a:rPr lang="ja-JP" altLang="en-US" sz="2400" dirty="0">
                <a:solidFill>
                  <a:srgbClr val="FF0000"/>
                </a:solidFill>
              </a:rPr>
              <a:t>中央集権型</a:t>
            </a:r>
            <a:r>
              <a:rPr lang="en-US" altLang="ja-JP" sz="2400" dirty="0"/>
              <a:t>)</a:t>
            </a:r>
          </a:p>
          <a:p>
            <a:pPr marL="457200" indent="-457200">
              <a:buFont typeface="Arial" panose="020B0604020202020204" pitchFamily="34" charset="0"/>
              <a:buChar char="•"/>
            </a:pPr>
            <a:r>
              <a:rPr lang="ja-JP" altLang="en-US" sz="2400" dirty="0"/>
              <a:t>日本では、</a:t>
            </a:r>
            <a:r>
              <a:rPr lang="ja-JP" altLang="en-US" sz="2400" dirty="0">
                <a:solidFill>
                  <a:srgbClr val="FF0000"/>
                </a:solidFill>
              </a:rPr>
              <a:t>日本銀行</a:t>
            </a:r>
            <a:r>
              <a:rPr lang="ja-JP" altLang="en-US" sz="2400" dirty="0"/>
              <a:t>が発行する日本銀行券</a:t>
            </a:r>
            <a:r>
              <a:rPr lang="en-US" altLang="ja-JP" sz="2400" dirty="0"/>
              <a:t>(</a:t>
            </a:r>
            <a:r>
              <a:rPr lang="ja-JP" altLang="en-US" sz="2400" dirty="0"/>
              <a:t>紙幣</a:t>
            </a:r>
            <a:r>
              <a:rPr lang="en-US" altLang="ja-JP" sz="2400" dirty="0"/>
              <a:t>)</a:t>
            </a:r>
            <a:r>
              <a:rPr lang="ja-JP" altLang="en-US" sz="2400" dirty="0"/>
              <a:t>及び</a:t>
            </a:r>
            <a:r>
              <a:rPr lang="ja-JP" altLang="en-US" sz="2400" dirty="0">
                <a:solidFill>
                  <a:srgbClr val="FF0000"/>
                </a:solidFill>
              </a:rPr>
              <a:t>造幣局</a:t>
            </a:r>
            <a:r>
              <a:rPr lang="ja-JP" altLang="en-US" sz="2400" dirty="0"/>
              <a:t>が製造する貨幣</a:t>
            </a:r>
            <a:r>
              <a:rPr lang="en-US" altLang="ja-JP" sz="2400" dirty="0"/>
              <a:t>(</a:t>
            </a:r>
            <a:r>
              <a:rPr lang="ja-JP" altLang="en-US" sz="2400" dirty="0"/>
              <a:t>硬貨</a:t>
            </a:r>
            <a:r>
              <a:rPr lang="en-US" altLang="ja-JP" sz="2400" dirty="0"/>
              <a:t>)</a:t>
            </a:r>
            <a:r>
              <a:rPr lang="ja-JP" altLang="en-US" sz="2400" dirty="0"/>
              <a:t>のみが法定通貨として認められている</a:t>
            </a:r>
            <a:endParaRPr lang="en-US" altLang="ja-JP" sz="2400" dirty="0"/>
          </a:p>
        </p:txBody>
      </p:sp>
      <p:sp>
        <p:nvSpPr>
          <p:cNvPr id="5" name="テキスト ボックス 4">
            <a:extLst>
              <a:ext uri="{FF2B5EF4-FFF2-40B4-BE49-F238E27FC236}">
                <a16:creationId xmlns:a16="http://schemas.microsoft.com/office/drawing/2014/main" id="{0A084C4E-2F92-10A8-FBC1-CFF0E13772C0}"/>
              </a:ext>
            </a:extLst>
          </p:cNvPr>
          <p:cNvSpPr txBox="1"/>
          <p:nvPr/>
        </p:nvSpPr>
        <p:spPr>
          <a:xfrm>
            <a:off x="183660" y="4083538"/>
            <a:ext cx="2646878" cy="584775"/>
          </a:xfrm>
          <a:prstGeom prst="rect">
            <a:avLst/>
          </a:prstGeom>
          <a:noFill/>
        </p:spPr>
        <p:txBody>
          <a:bodyPr wrap="none" rtlCol="0">
            <a:spAutoFit/>
          </a:bodyPr>
          <a:lstStyle/>
          <a:p>
            <a:r>
              <a:rPr kumimoji="1" lang="ja-JP" altLang="en-US" sz="3200" dirty="0"/>
              <a:t>デジタル通貨</a:t>
            </a:r>
          </a:p>
        </p:txBody>
      </p:sp>
      <p:sp>
        <p:nvSpPr>
          <p:cNvPr id="6" name="テキスト ボックス 5">
            <a:extLst>
              <a:ext uri="{FF2B5EF4-FFF2-40B4-BE49-F238E27FC236}">
                <a16:creationId xmlns:a16="http://schemas.microsoft.com/office/drawing/2014/main" id="{82CC0940-66EA-0F63-FD9E-48185CCC0741}"/>
              </a:ext>
            </a:extLst>
          </p:cNvPr>
          <p:cNvSpPr txBox="1"/>
          <p:nvPr/>
        </p:nvSpPr>
        <p:spPr>
          <a:xfrm>
            <a:off x="664309" y="4759569"/>
            <a:ext cx="6789038" cy="120032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t>ビットコイン</a:t>
            </a:r>
            <a:r>
              <a:rPr kumimoji="1" lang="en-US" altLang="ja-JP" sz="2400" dirty="0"/>
              <a:t>(BTC)</a:t>
            </a:r>
            <a:r>
              <a:rPr kumimoji="1" lang="ja-JP" altLang="en-US" sz="2400" dirty="0"/>
              <a:t>、イーサリアム</a:t>
            </a:r>
            <a:r>
              <a:rPr kumimoji="1" lang="en-US" altLang="ja-JP" sz="2400" dirty="0"/>
              <a:t>(ETH)</a:t>
            </a:r>
            <a:r>
              <a:rPr kumimoji="1" lang="ja-JP" altLang="en-US" sz="2400" dirty="0"/>
              <a:t>など</a:t>
            </a:r>
            <a:endParaRPr kumimoji="1" lang="en-US" altLang="ja-JP" sz="2400" dirty="0"/>
          </a:p>
          <a:p>
            <a:pPr marL="342900" indent="-342900">
              <a:buFont typeface="Arial" panose="020B0604020202020204" pitchFamily="34" charset="0"/>
              <a:buChar char="•"/>
            </a:pPr>
            <a:r>
              <a:rPr lang="ja-JP" altLang="en-US" sz="2400" dirty="0"/>
              <a:t>中央銀行を持たない</a:t>
            </a:r>
            <a:r>
              <a:rPr lang="en-US" altLang="ja-JP" sz="2400" dirty="0"/>
              <a:t>(</a:t>
            </a:r>
            <a:r>
              <a:rPr lang="ja-JP" altLang="en-US" sz="2400" dirty="0">
                <a:solidFill>
                  <a:srgbClr val="FF0000"/>
                </a:solidFill>
              </a:rPr>
              <a:t>分散型</a:t>
            </a:r>
            <a:r>
              <a:rPr lang="en-US" altLang="ja-JP" sz="2400" dirty="0"/>
              <a:t>)</a:t>
            </a:r>
          </a:p>
          <a:p>
            <a:pPr marL="342900" indent="-342900">
              <a:buFont typeface="Arial" panose="020B0604020202020204" pitchFamily="34" charset="0"/>
              <a:buChar char="•"/>
            </a:pPr>
            <a:r>
              <a:rPr kumimoji="1" lang="ja-JP" altLang="en-US" sz="2400" dirty="0"/>
              <a:t>トランザクション全体で正当性を保証する</a:t>
            </a:r>
          </a:p>
        </p:txBody>
      </p:sp>
    </p:spTree>
    <p:extLst>
      <p:ext uri="{BB962C8B-B14F-4D97-AF65-F5344CB8AC3E}">
        <p14:creationId xmlns:p14="http://schemas.microsoft.com/office/powerpoint/2010/main" val="1866448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1BCB8D-ABFE-6474-3F00-22B9874FE93F}"/>
              </a:ext>
            </a:extLst>
          </p:cNvPr>
          <p:cNvSpPr>
            <a:spLocks noGrp="1"/>
          </p:cNvSpPr>
          <p:nvPr>
            <p:ph type="body" sz="quarter" idx="10"/>
          </p:nvPr>
        </p:nvSpPr>
        <p:spPr/>
        <p:txBody>
          <a:bodyPr/>
          <a:lstStyle/>
          <a:p>
            <a:r>
              <a:rPr lang="ja-JP" altLang="en-US"/>
              <a:t>余談：</a:t>
            </a:r>
            <a:r>
              <a:rPr kumimoji="1" lang="ja-JP" altLang="en-US"/>
              <a:t>どの辺がおかしかったのか？</a:t>
            </a:r>
          </a:p>
        </p:txBody>
      </p:sp>
      <p:pic>
        <p:nvPicPr>
          <p:cNvPr id="3" name="Picture 2" descr="画像">
            <a:extLst>
              <a:ext uri="{FF2B5EF4-FFF2-40B4-BE49-F238E27FC236}">
                <a16:creationId xmlns:a16="http://schemas.microsoft.com/office/drawing/2014/main" id="{3BAFBB24-2D16-0D89-8240-7FA1F61F1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610120"/>
            <a:ext cx="6033966" cy="413365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F8AC877-6538-CDB2-2252-B56BF09185A9}"/>
              </a:ext>
            </a:extLst>
          </p:cNvPr>
          <p:cNvSpPr txBox="1"/>
          <p:nvPr/>
        </p:nvSpPr>
        <p:spPr>
          <a:xfrm>
            <a:off x="312617" y="1180122"/>
            <a:ext cx="7491346" cy="400110"/>
          </a:xfrm>
          <a:prstGeom prst="rect">
            <a:avLst/>
          </a:prstGeom>
          <a:noFill/>
        </p:spPr>
        <p:txBody>
          <a:bodyPr wrap="none" rtlCol="0">
            <a:spAutoFit/>
          </a:bodyPr>
          <a:lstStyle/>
          <a:p>
            <a:r>
              <a:rPr lang="ja-JP" altLang="en-US" sz="2000" dirty="0"/>
              <a:t>「</a:t>
            </a:r>
            <a:r>
              <a:rPr kumimoji="1" lang="en-US" altLang="ja-JP" sz="2000" dirty="0"/>
              <a:t>Web2</a:t>
            </a:r>
            <a:r>
              <a:rPr kumimoji="1" lang="ja-JP" altLang="en-US" sz="2000" dirty="0"/>
              <a:t>ではプロトコルが</a:t>
            </a:r>
            <a:r>
              <a:rPr kumimoji="1" lang="en-US" altLang="ja-JP" sz="2000" dirty="0"/>
              <a:t>Google</a:t>
            </a:r>
            <a:r>
              <a:rPr kumimoji="1" lang="ja-JP" altLang="en-US" sz="2000" dirty="0"/>
              <a:t>や</a:t>
            </a:r>
            <a:r>
              <a:rPr kumimoji="1" lang="en-US" altLang="ja-JP" sz="2000" dirty="0"/>
              <a:t>Amazon</a:t>
            </a:r>
            <a:r>
              <a:rPr kumimoji="1" lang="ja-JP" altLang="en-US" sz="2000" dirty="0"/>
              <a:t>に独占されている」</a:t>
            </a:r>
          </a:p>
        </p:txBody>
      </p:sp>
      <p:sp>
        <p:nvSpPr>
          <p:cNvPr id="5" name="テキスト ボックス 4">
            <a:extLst>
              <a:ext uri="{FF2B5EF4-FFF2-40B4-BE49-F238E27FC236}">
                <a16:creationId xmlns:a16="http://schemas.microsoft.com/office/drawing/2014/main" id="{7EA1788B-56E1-67F1-2513-E7D12D4C42D4}"/>
              </a:ext>
            </a:extLst>
          </p:cNvPr>
          <p:cNvSpPr txBox="1"/>
          <p:nvPr/>
        </p:nvSpPr>
        <p:spPr>
          <a:xfrm>
            <a:off x="539262" y="5924062"/>
            <a:ext cx="7571303" cy="646331"/>
          </a:xfrm>
          <a:prstGeom prst="rect">
            <a:avLst/>
          </a:prstGeom>
          <a:noFill/>
        </p:spPr>
        <p:txBody>
          <a:bodyPr wrap="none" rtlCol="0">
            <a:spAutoFit/>
          </a:bodyPr>
          <a:lstStyle/>
          <a:p>
            <a:r>
              <a:rPr lang="en-US" altLang="ja-JP" dirty="0"/>
              <a:t>TCP/IP</a:t>
            </a:r>
            <a:r>
              <a:rPr lang="ja-JP" altLang="en-US" dirty="0"/>
              <a:t>や</a:t>
            </a:r>
            <a:r>
              <a:rPr lang="en-US" altLang="ja-JP" dirty="0"/>
              <a:t>SMTP</a:t>
            </a:r>
            <a:r>
              <a:rPr lang="ja-JP" altLang="en-US" dirty="0"/>
              <a:t>、</a:t>
            </a:r>
            <a:r>
              <a:rPr lang="en-US" altLang="ja-JP" dirty="0"/>
              <a:t>HTTP</a:t>
            </a:r>
            <a:r>
              <a:rPr lang="ja-JP" altLang="en-US" dirty="0"/>
              <a:t>といったプロトコルは</a:t>
            </a:r>
            <a:r>
              <a:rPr lang="en-US" altLang="ja-JP" dirty="0"/>
              <a:t>RFC</a:t>
            </a:r>
            <a:r>
              <a:rPr lang="ja-JP" altLang="en-US" dirty="0"/>
              <a:t>というオープンな</a:t>
            </a:r>
            <a:endParaRPr lang="en-US" altLang="ja-JP" dirty="0"/>
          </a:p>
          <a:p>
            <a:r>
              <a:rPr kumimoji="1" lang="ja-JP" altLang="en-US" dirty="0"/>
              <a:t>規格で決まっており、「プロトコルを独占する」という言葉はおかしい</a:t>
            </a:r>
          </a:p>
        </p:txBody>
      </p:sp>
    </p:spTree>
    <p:extLst>
      <p:ext uri="{BB962C8B-B14F-4D97-AF65-F5344CB8AC3E}">
        <p14:creationId xmlns:p14="http://schemas.microsoft.com/office/powerpoint/2010/main" val="3293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65024B-60A8-310E-2681-87CEFAE204FA}"/>
              </a:ext>
            </a:extLst>
          </p:cNvPr>
          <p:cNvSpPr>
            <a:spLocks noGrp="1"/>
          </p:cNvSpPr>
          <p:nvPr>
            <p:ph type="body" sz="quarter" idx="10"/>
          </p:nvPr>
        </p:nvSpPr>
        <p:spPr/>
        <p:txBody>
          <a:bodyPr/>
          <a:lstStyle/>
          <a:p>
            <a:r>
              <a:rPr lang="ja-JP" altLang="en-US"/>
              <a:t>余談：</a:t>
            </a:r>
            <a:r>
              <a:rPr kumimoji="1" lang="ja-JP" altLang="en-US"/>
              <a:t>どの辺がおかしかったのか？</a:t>
            </a:r>
          </a:p>
        </p:txBody>
      </p:sp>
      <p:pic>
        <p:nvPicPr>
          <p:cNvPr id="3" name="Picture 2">
            <a:extLst>
              <a:ext uri="{FF2B5EF4-FFF2-40B4-BE49-F238E27FC236}">
                <a16:creationId xmlns:a16="http://schemas.microsoft.com/office/drawing/2014/main" id="{8D86C3F9-9DD7-F62B-37A8-496E7C42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742913"/>
            <a:ext cx="8682892" cy="334502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255DF3A-8CE3-AE4D-F0B8-E2BE48404D53}"/>
              </a:ext>
            </a:extLst>
          </p:cNvPr>
          <p:cNvSpPr txBox="1"/>
          <p:nvPr/>
        </p:nvSpPr>
        <p:spPr>
          <a:xfrm>
            <a:off x="508000" y="1086338"/>
            <a:ext cx="7883890" cy="523220"/>
          </a:xfrm>
          <a:prstGeom prst="rect">
            <a:avLst/>
          </a:prstGeom>
          <a:noFill/>
        </p:spPr>
        <p:txBody>
          <a:bodyPr wrap="none" rtlCol="0">
            <a:spAutoFit/>
          </a:bodyPr>
          <a:lstStyle/>
          <a:p>
            <a:r>
              <a:rPr kumimoji="1" lang="ja-JP" altLang="en-US" sz="2800" dirty="0"/>
              <a:t>「</a:t>
            </a:r>
            <a:r>
              <a:rPr kumimoji="1" lang="en-US" altLang="ja-JP" sz="2800" dirty="0"/>
              <a:t>OS</a:t>
            </a:r>
            <a:r>
              <a:rPr kumimoji="1" lang="ja-JP" altLang="en-US" sz="2800" dirty="0"/>
              <a:t>としてはイーサリアムの方が適している」</a:t>
            </a:r>
          </a:p>
        </p:txBody>
      </p:sp>
      <p:sp>
        <p:nvSpPr>
          <p:cNvPr id="5" name="テキスト ボックス 4">
            <a:extLst>
              <a:ext uri="{FF2B5EF4-FFF2-40B4-BE49-F238E27FC236}">
                <a16:creationId xmlns:a16="http://schemas.microsoft.com/office/drawing/2014/main" id="{B39BC6B5-254B-BFED-5F63-DFB25AB8E28E}"/>
              </a:ext>
            </a:extLst>
          </p:cNvPr>
          <p:cNvSpPr txBox="1"/>
          <p:nvPr/>
        </p:nvSpPr>
        <p:spPr>
          <a:xfrm>
            <a:off x="187569" y="5142523"/>
            <a:ext cx="7992894" cy="1015663"/>
          </a:xfrm>
          <a:prstGeom prst="rect">
            <a:avLst/>
          </a:prstGeom>
          <a:noFill/>
        </p:spPr>
        <p:txBody>
          <a:bodyPr wrap="none" rtlCol="0">
            <a:spAutoFit/>
          </a:bodyPr>
          <a:lstStyle/>
          <a:p>
            <a:r>
              <a:rPr lang="ja-JP" altLang="en-US" sz="2000" dirty="0"/>
              <a:t>全くの別概念である</a:t>
            </a:r>
            <a:r>
              <a:rPr lang="en-US" altLang="ja-JP" sz="2000" dirty="0"/>
              <a:t>OS</a:t>
            </a:r>
            <a:r>
              <a:rPr lang="ja-JP" altLang="en-US" sz="2000" dirty="0"/>
              <a:t>とインターネットプロトコルを混同している</a:t>
            </a:r>
            <a:endParaRPr lang="en-US" altLang="ja-JP" sz="2000" dirty="0"/>
          </a:p>
          <a:p>
            <a:r>
              <a:rPr lang="ja-JP" altLang="en-US" sz="2000" dirty="0"/>
              <a:t>全く無関係な</a:t>
            </a:r>
            <a:r>
              <a:rPr lang="en-US" altLang="ja-JP" sz="2000" dirty="0"/>
              <a:t>OS</a:t>
            </a:r>
            <a:r>
              <a:rPr lang="ja-JP" altLang="en-US" sz="2000" dirty="0"/>
              <a:t>とブロックチェーンをごっちゃにしている</a:t>
            </a:r>
            <a:endParaRPr lang="en-US" altLang="ja-JP" sz="2000" dirty="0"/>
          </a:p>
          <a:p>
            <a:r>
              <a:rPr lang="ja-JP" altLang="en-US" sz="2000" dirty="0"/>
              <a:t>この文脈で</a:t>
            </a:r>
            <a:r>
              <a:rPr lang="en-US" altLang="ja-JP" sz="2000" dirty="0"/>
              <a:t>OSS</a:t>
            </a:r>
            <a:r>
              <a:rPr lang="ja-JP" altLang="en-US" sz="2000" dirty="0"/>
              <a:t>な</a:t>
            </a:r>
            <a:r>
              <a:rPr lang="en-US" altLang="ja-JP" sz="2000" dirty="0"/>
              <a:t>OS</a:t>
            </a:r>
            <a:r>
              <a:rPr lang="ja-JP" altLang="en-US" sz="2000" dirty="0"/>
              <a:t>である</a:t>
            </a:r>
            <a:r>
              <a:rPr lang="en-US" altLang="ja-JP" sz="2000" dirty="0"/>
              <a:t>Linux</a:t>
            </a:r>
            <a:r>
              <a:rPr lang="ja-JP" altLang="en-US" sz="2000" dirty="0"/>
              <a:t>に触れていないのもおかしい</a:t>
            </a:r>
            <a:endParaRPr kumimoji="1" lang="en-US" altLang="ja-JP" sz="2000" dirty="0"/>
          </a:p>
        </p:txBody>
      </p:sp>
    </p:spTree>
    <p:extLst>
      <p:ext uri="{BB962C8B-B14F-4D97-AF65-F5344CB8AC3E}">
        <p14:creationId xmlns:p14="http://schemas.microsoft.com/office/powerpoint/2010/main" val="402378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5B06D0-F185-7C83-CE24-16B0706F0D0B}"/>
              </a:ext>
            </a:extLst>
          </p:cNvPr>
          <p:cNvSpPr>
            <a:spLocks noGrp="1"/>
          </p:cNvSpPr>
          <p:nvPr>
            <p:ph type="body" sz="quarter" idx="10"/>
          </p:nvPr>
        </p:nvSpPr>
        <p:spPr/>
        <p:txBody>
          <a:bodyPr/>
          <a:lstStyle/>
          <a:p>
            <a:r>
              <a:rPr lang="ja-JP" altLang="en-US"/>
              <a:t>余談：</a:t>
            </a:r>
            <a:r>
              <a:rPr kumimoji="1" lang="ja-JP" altLang="en-US"/>
              <a:t>作者は</a:t>
            </a:r>
            <a:r>
              <a:rPr lang="ja-JP" altLang="en-US"/>
              <a:t>どんな人</a:t>
            </a:r>
            <a:r>
              <a:rPr kumimoji="1" lang="ja-JP" altLang="en-US"/>
              <a:t>？</a:t>
            </a:r>
          </a:p>
        </p:txBody>
      </p:sp>
      <p:sp>
        <p:nvSpPr>
          <p:cNvPr id="3" name="テキスト ボックス 2">
            <a:extLst>
              <a:ext uri="{FF2B5EF4-FFF2-40B4-BE49-F238E27FC236}">
                <a16:creationId xmlns:a16="http://schemas.microsoft.com/office/drawing/2014/main" id="{5709CC61-4F73-0DBB-EC2D-601012E75A47}"/>
              </a:ext>
            </a:extLst>
          </p:cNvPr>
          <p:cNvSpPr txBox="1"/>
          <p:nvPr/>
        </p:nvSpPr>
        <p:spPr>
          <a:xfrm>
            <a:off x="136769" y="1104872"/>
            <a:ext cx="2950308" cy="646331"/>
          </a:xfrm>
          <a:prstGeom prst="rect">
            <a:avLst/>
          </a:prstGeom>
          <a:noFill/>
        </p:spPr>
        <p:txBody>
          <a:bodyPr wrap="square">
            <a:spAutoFit/>
          </a:bodyPr>
          <a:lstStyle/>
          <a:p>
            <a:r>
              <a:rPr lang="ja-JP" altLang="en-US" sz="3600" dirty="0"/>
              <a:t>田上 智裕氏</a:t>
            </a:r>
          </a:p>
        </p:txBody>
      </p:sp>
      <p:sp>
        <p:nvSpPr>
          <p:cNvPr id="4" name="テキスト ボックス 3">
            <a:extLst>
              <a:ext uri="{FF2B5EF4-FFF2-40B4-BE49-F238E27FC236}">
                <a16:creationId xmlns:a16="http://schemas.microsoft.com/office/drawing/2014/main" id="{918F544F-6D44-859B-65DF-3A924455DFAE}"/>
              </a:ext>
            </a:extLst>
          </p:cNvPr>
          <p:cNvSpPr txBox="1"/>
          <p:nvPr/>
        </p:nvSpPr>
        <p:spPr>
          <a:xfrm>
            <a:off x="251520" y="2060848"/>
            <a:ext cx="8745415" cy="2585323"/>
          </a:xfrm>
          <a:prstGeom prst="rect">
            <a:avLst/>
          </a:prstGeom>
          <a:noFill/>
        </p:spPr>
        <p:txBody>
          <a:bodyPr wrap="square" rtlCol="0">
            <a:spAutoFit/>
          </a:bodyPr>
          <a:lstStyle/>
          <a:p>
            <a:r>
              <a:rPr lang="ja-JP" altLang="en-US" b="0" i="0" dirty="0">
                <a:solidFill>
                  <a:srgbClr val="0F1111"/>
                </a:solidFill>
                <a:effectLst/>
                <a:latin typeface="Hiragino Kaku Gothic ProN"/>
              </a:rPr>
              <a:t>株式会社</a:t>
            </a:r>
            <a:r>
              <a:rPr lang="en-US" altLang="ja-JP" b="0" i="0" dirty="0" err="1">
                <a:solidFill>
                  <a:srgbClr val="0F1111"/>
                </a:solidFill>
                <a:effectLst/>
                <a:latin typeface="Hiragino Kaku Gothic ProN"/>
              </a:rPr>
              <a:t>techtec</a:t>
            </a:r>
            <a:r>
              <a:rPr lang="en-US" altLang="ja-JP" b="0" i="0" dirty="0">
                <a:solidFill>
                  <a:srgbClr val="0F1111"/>
                </a:solidFill>
                <a:effectLst/>
                <a:latin typeface="Hiragino Kaku Gothic ProN"/>
              </a:rPr>
              <a:t> </a:t>
            </a:r>
            <a:r>
              <a:rPr lang="ja-JP" altLang="en-US" b="0" i="0" dirty="0">
                <a:solidFill>
                  <a:srgbClr val="0F1111"/>
                </a:solidFill>
                <a:effectLst/>
                <a:latin typeface="Hiragino Kaku Gothic ProN"/>
              </a:rPr>
              <a:t>代表取締役</a:t>
            </a:r>
            <a:br>
              <a:rPr lang="ja-JP" altLang="en-US" dirty="0"/>
            </a:br>
            <a:r>
              <a:rPr lang="en-US" altLang="ja-JP" b="0" i="0" dirty="0">
                <a:solidFill>
                  <a:srgbClr val="0F1111"/>
                </a:solidFill>
                <a:effectLst/>
                <a:latin typeface="Hiragino Kaku Gothic ProN"/>
              </a:rPr>
              <a:t>KAGEROU Lab Pte. Ltd. CEO</a:t>
            </a:r>
            <a:br>
              <a:rPr lang="ja-JP" altLang="en-US" dirty="0"/>
            </a:br>
            <a:r>
              <a:rPr lang="ja-JP" altLang="en-US" b="0" i="0" dirty="0">
                <a:solidFill>
                  <a:srgbClr val="0F1111"/>
                </a:solidFill>
                <a:effectLst/>
                <a:latin typeface="Hiragino Kaku Gothic ProN"/>
              </a:rPr>
              <a:t>愛知県名古屋市出身、シンガポール在住。チームラボやリクルートホールディングスを経て</a:t>
            </a:r>
            <a:r>
              <a:rPr lang="en-US" altLang="ja-JP" b="0" i="0" dirty="0">
                <a:solidFill>
                  <a:srgbClr val="0F1111"/>
                </a:solidFill>
                <a:effectLst/>
                <a:latin typeface="Hiragino Kaku Gothic ProN"/>
              </a:rPr>
              <a:t>2018</a:t>
            </a:r>
            <a:r>
              <a:rPr lang="ja-JP" altLang="en-US" b="0" i="0" dirty="0">
                <a:solidFill>
                  <a:srgbClr val="0F1111"/>
                </a:solidFill>
                <a:effectLst/>
                <a:latin typeface="Hiragino Kaku Gothic ProN"/>
              </a:rPr>
              <a:t>年に株式会社</a:t>
            </a:r>
            <a:r>
              <a:rPr lang="en-US" altLang="ja-JP" b="0" i="0" dirty="0" err="1">
                <a:solidFill>
                  <a:srgbClr val="0F1111"/>
                </a:solidFill>
                <a:effectLst/>
                <a:latin typeface="Hiragino Kaku Gothic ProN"/>
              </a:rPr>
              <a:t>techtec</a:t>
            </a:r>
            <a:r>
              <a:rPr lang="ja-JP" altLang="en-US" b="0" i="0" dirty="0">
                <a:solidFill>
                  <a:srgbClr val="0F1111"/>
                </a:solidFill>
                <a:effectLst/>
                <a:latin typeface="Hiragino Kaku Gothic ProN"/>
              </a:rPr>
              <a:t>を創業。学びながらトークンを獲得できる学習サービス「</a:t>
            </a:r>
            <a:r>
              <a:rPr lang="en-US" altLang="ja-JP" b="0" i="0" dirty="0" err="1">
                <a:solidFill>
                  <a:srgbClr val="0F1111"/>
                </a:solidFill>
                <a:effectLst/>
                <a:latin typeface="Hiragino Kaku Gothic ProN"/>
              </a:rPr>
              <a:t>PoL</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ポル</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」を手掛ける。</a:t>
            </a:r>
            <a:r>
              <a:rPr lang="en-US" altLang="ja-JP" b="0" i="0" dirty="0">
                <a:solidFill>
                  <a:srgbClr val="0F1111"/>
                </a:solidFill>
                <a:effectLst/>
                <a:latin typeface="Hiragino Kaku Gothic ProN"/>
              </a:rPr>
              <a:t>2020</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10</a:t>
            </a:r>
            <a:r>
              <a:rPr lang="ja-JP" altLang="en-US" b="0" i="0" dirty="0">
                <a:solidFill>
                  <a:srgbClr val="0F1111"/>
                </a:solidFill>
                <a:effectLst/>
                <a:latin typeface="Hiragino Kaku Gothic ProN"/>
              </a:rPr>
              <a:t>月には英企業から日本初となる</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関連の資金調達を実施。</a:t>
            </a:r>
            <a:r>
              <a:rPr lang="ja-JP" altLang="en-US" b="0" i="0" dirty="0">
                <a:solidFill>
                  <a:srgbClr val="FF0000"/>
                </a:solidFill>
                <a:effectLst/>
                <a:latin typeface="Hiragino Kaku Gothic ProN"/>
              </a:rPr>
              <a:t>内閣官房「ブロックチェーンに関する関係府省庁連絡会議」</a:t>
            </a:r>
            <a:r>
              <a:rPr lang="ja-JP" altLang="en-US" b="0" i="0" dirty="0">
                <a:solidFill>
                  <a:srgbClr val="0F1111"/>
                </a:solidFill>
                <a:effectLst/>
                <a:latin typeface="Hiragino Kaku Gothic ProN"/>
              </a:rPr>
              <a:t>および</a:t>
            </a:r>
            <a:r>
              <a:rPr lang="ja-JP" altLang="en-US" b="0" i="0" dirty="0">
                <a:solidFill>
                  <a:srgbClr val="FF0000"/>
                </a:solidFill>
                <a:effectLst/>
                <a:latin typeface="Hiragino Kaku Gothic ProN"/>
              </a:rPr>
              <a:t>「ブロックチェーン官民推進会合」へ有識者兼オブザーバーとして参画。</a:t>
            </a:r>
            <a:r>
              <a:rPr lang="ja-JP" altLang="en-US" b="0" i="0" dirty="0">
                <a:solidFill>
                  <a:srgbClr val="0F1111"/>
                </a:solidFill>
                <a:effectLst/>
                <a:latin typeface="Hiragino Kaku Gothic ProN"/>
              </a:rPr>
              <a:t>日本における</a:t>
            </a:r>
            <a:r>
              <a:rPr lang="en-US" altLang="ja-JP" b="0" i="0" dirty="0">
                <a:solidFill>
                  <a:srgbClr val="0F1111"/>
                </a:solidFill>
                <a:effectLst/>
                <a:latin typeface="Hiragino Kaku Gothic ProN"/>
              </a:rPr>
              <a:t>Web3</a:t>
            </a:r>
            <a:r>
              <a:rPr lang="ja-JP" altLang="en-US" b="0" i="0" dirty="0">
                <a:solidFill>
                  <a:srgbClr val="0F1111"/>
                </a:solidFill>
                <a:effectLst/>
                <a:latin typeface="Hiragino Kaku Gothic ProN"/>
              </a:rPr>
              <a:t>、</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の規制環境を整備すべく、</a:t>
            </a:r>
            <a:r>
              <a:rPr lang="en-US" altLang="ja-JP" b="0" i="0" dirty="0">
                <a:solidFill>
                  <a:srgbClr val="0F1111"/>
                </a:solidFill>
                <a:effectLst/>
                <a:latin typeface="Hiragino Kaku Gothic ProN"/>
              </a:rPr>
              <a:t>2021</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2</a:t>
            </a:r>
            <a:r>
              <a:rPr lang="ja-JP" altLang="en-US" b="0" i="0" dirty="0">
                <a:solidFill>
                  <a:srgbClr val="0F1111"/>
                </a:solidFill>
                <a:effectLst/>
                <a:latin typeface="Hiragino Kaku Gothic ProN"/>
              </a:rPr>
              <a:t>月に</a:t>
            </a:r>
            <a:r>
              <a:rPr lang="en-US" altLang="ja-JP" b="0" i="0" dirty="0">
                <a:solidFill>
                  <a:srgbClr val="0F1111"/>
                </a:solidFill>
                <a:effectLst/>
                <a:latin typeface="Hiragino Kaku Gothic ProN"/>
              </a:rPr>
              <a:t>Japan </a:t>
            </a:r>
            <a:r>
              <a:rPr lang="en-US" altLang="ja-JP" b="0" i="0" dirty="0" err="1">
                <a:solidFill>
                  <a:srgbClr val="0F1111"/>
                </a:solidFill>
                <a:effectLst/>
                <a:latin typeface="Hiragino Kaku Gothic ProN"/>
              </a:rPr>
              <a:t>DeFi</a:t>
            </a:r>
            <a:r>
              <a:rPr lang="en-US" altLang="ja-JP" b="0" i="0" dirty="0">
                <a:solidFill>
                  <a:srgbClr val="0F1111"/>
                </a:solidFill>
                <a:effectLst/>
                <a:latin typeface="Hiragino Kaku Gothic ProN"/>
              </a:rPr>
              <a:t> Alliance(</a:t>
            </a:r>
            <a:r>
              <a:rPr lang="ja-JP" altLang="en-US" b="0" i="0" dirty="0">
                <a:solidFill>
                  <a:srgbClr val="0F1111"/>
                </a:solidFill>
                <a:effectLst/>
                <a:latin typeface="Hiragino Kaku Gothic ProN"/>
              </a:rPr>
              <a:t>一般社団法人</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協会</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を設立。</a:t>
            </a:r>
            <a:endParaRPr kumimoji="1" lang="ja-JP" altLang="en-US" dirty="0"/>
          </a:p>
        </p:txBody>
      </p:sp>
    </p:spTree>
    <p:extLst>
      <p:ext uri="{BB962C8B-B14F-4D97-AF65-F5344CB8AC3E}">
        <p14:creationId xmlns:p14="http://schemas.microsoft.com/office/powerpoint/2010/main" val="234966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3CE4B5-2BD0-9A6A-703E-49CA50EAD23C}"/>
              </a:ext>
            </a:extLst>
          </p:cNvPr>
          <p:cNvSpPr>
            <a:spLocks noGrp="1"/>
          </p:cNvSpPr>
          <p:nvPr>
            <p:ph type="body" sz="quarter" idx="10"/>
          </p:nvPr>
        </p:nvSpPr>
        <p:spPr/>
        <p:txBody>
          <a:bodyPr/>
          <a:lstStyle/>
          <a:p>
            <a:r>
              <a:rPr lang="ja-JP" altLang="en-US"/>
              <a:t>余談：過去にはこんな投稿も</a:t>
            </a:r>
            <a:endParaRPr kumimoji="1" lang="ja-JP" altLang="en-US"/>
          </a:p>
        </p:txBody>
      </p:sp>
      <p:pic>
        <p:nvPicPr>
          <p:cNvPr id="3" name="図 2">
            <a:extLst>
              <a:ext uri="{FF2B5EF4-FFF2-40B4-BE49-F238E27FC236}">
                <a16:creationId xmlns:a16="http://schemas.microsoft.com/office/drawing/2014/main" id="{AD40F7FA-6ED4-31F6-24D6-55FA62618C86}"/>
              </a:ext>
            </a:extLst>
          </p:cNvPr>
          <p:cNvPicPr>
            <a:picLocks noChangeAspect="1"/>
          </p:cNvPicPr>
          <p:nvPr/>
        </p:nvPicPr>
        <p:blipFill>
          <a:blip r:embed="rId2"/>
          <a:stretch>
            <a:fillRect/>
          </a:stretch>
        </p:blipFill>
        <p:spPr>
          <a:xfrm>
            <a:off x="1403648" y="1628800"/>
            <a:ext cx="4836599" cy="3617565"/>
          </a:xfrm>
          <a:prstGeom prst="rect">
            <a:avLst/>
          </a:prstGeom>
        </p:spPr>
      </p:pic>
      <p:sp>
        <p:nvSpPr>
          <p:cNvPr id="4" name="テキスト ボックス 3">
            <a:extLst>
              <a:ext uri="{FF2B5EF4-FFF2-40B4-BE49-F238E27FC236}">
                <a16:creationId xmlns:a16="http://schemas.microsoft.com/office/drawing/2014/main" id="{A6664944-B16F-9BAA-BBD0-29191D89BDC6}"/>
              </a:ext>
            </a:extLst>
          </p:cNvPr>
          <p:cNvSpPr txBox="1"/>
          <p:nvPr/>
        </p:nvSpPr>
        <p:spPr>
          <a:xfrm>
            <a:off x="969906" y="5282969"/>
            <a:ext cx="5756031" cy="369332"/>
          </a:xfrm>
          <a:prstGeom prst="rect">
            <a:avLst/>
          </a:prstGeom>
          <a:noFill/>
        </p:spPr>
        <p:txBody>
          <a:bodyPr wrap="square">
            <a:spAutoFit/>
          </a:bodyPr>
          <a:lstStyle/>
          <a:p>
            <a:r>
              <a:rPr lang="ja-JP" altLang="en-US" dirty="0"/>
              <a:t>https://note.com/tomohiro_tagami/n/nc8a6977a4060</a:t>
            </a:r>
          </a:p>
        </p:txBody>
      </p:sp>
      <p:sp>
        <p:nvSpPr>
          <p:cNvPr id="5" name="テキスト ボックス 4">
            <a:extLst>
              <a:ext uri="{FF2B5EF4-FFF2-40B4-BE49-F238E27FC236}">
                <a16:creationId xmlns:a16="http://schemas.microsoft.com/office/drawing/2014/main" id="{5D01D4BB-C528-2834-6972-7CFD8753AA57}"/>
              </a:ext>
            </a:extLst>
          </p:cNvPr>
          <p:cNvSpPr txBox="1"/>
          <p:nvPr/>
        </p:nvSpPr>
        <p:spPr>
          <a:xfrm>
            <a:off x="0" y="980728"/>
            <a:ext cx="8837676" cy="461665"/>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p>
        </p:txBody>
      </p:sp>
      <p:sp>
        <p:nvSpPr>
          <p:cNvPr id="6" name="テキスト ボックス 5">
            <a:extLst>
              <a:ext uri="{FF2B5EF4-FFF2-40B4-BE49-F238E27FC236}">
                <a16:creationId xmlns:a16="http://schemas.microsoft.com/office/drawing/2014/main" id="{3DD8D375-FA9E-C0C7-6797-DAD0FD95314A}"/>
              </a:ext>
            </a:extLst>
          </p:cNvPr>
          <p:cNvSpPr txBox="1"/>
          <p:nvPr/>
        </p:nvSpPr>
        <p:spPr>
          <a:xfrm>
            <a:off x="278245" y="5824964"/>
            <a:ext cx="7963877" cy="707886"/>
          </a:xfrm>
          <a:prstGeom prst="rect">
            <a:avLst/>
          </a:prstGeom>
          <a:noFill/>
        </p:spPr>
        <p:txBody>
          <a:bodyPr wrap="square" rtlCol="0">
            <a:spAutoFit/>
          </a:bodyPr>
          <a:lstStyle/>
          <a:p>
            <a:r>
              <a:rPr kumimoji="1" lang="ja-JP" altLang="en-US" sz="2000" dirty="0"/>
              <a:t>少し調べれば、株式会社の起源は</a:t>
            </a:r>
            <a:r>
              <a:rPr kumimoji="1" lang="en-US" altLang="ja-JP" sz="2000" dirty="0"/>
              <a:t>17</a:t>
            </a:r>
            <a:r>
              <a:rPr kumimoji="1" lang="ja-JP" altLang="en-US" sz="2000" dirty="0"/>
              <a:t>世紀、</a:t>
            </a:r>
            <a:r>
              <a:rPr lang="ja-JP" altLang="en-US" sz="2000" dirty="0"/>
              <a:t>遅くとも</a:t>
            </a:r>
            <a:r>
              <a:rPr lang="en-US" altLang="ja-JP" sz="2000" dirty="0"/>
              <a:t>19</a:t>
            </a:r>
            <a:r>
              <a:rPr lang="ja-JP" altLang="en-US" sz="2000" dirty="0"/>
              <a:t>世紀には制度が確立していることがわかるはず</a:t>
            </a:r>
            <a:endParaRPr kumimoji="1" lang="ja-JP" altLang="en-US" sz="2000" dirty="0"/>
          </a:p>
        </p:txBody>
      </p:sp>
    </p:spTree>
    <p:extLst>
      <p:ext uri="{BB962C8B-B14F-4D97-AF65-F5344CB8AC3E}">
        <p14:creationId xmlns:p14="http://schemas.microsoft.com/office/powerpoint/2010/main" val="166653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8843866-0C76-79FB-1C7C-CFF6C3D7DFE9}"/>
              </a:ext>
            </a:extLst>
          </p:cNvPr>
          <p:cNvSpPr>
            <a:spLocks noGrp="1"/>
          </p:cNvSpPr>
          <p:nvPr>
            <p:ph type="body" sz="quarter" idx="10"/>
          </p:nvPr>
        </p:nvSpPr>
        <p:spPr/>
        <p:txBody>
          <a:bodyPr/>
          <a:lstStyle/>
          <a:p>
            <a:r>
              <a:rPr lang="ja-JP" altLang="en-US"/>
              <a:t>余談：何が問題か？</a:t>
            </a:r>
            <a:endParaRPr kumimoji="1" lang="ja-JP" altLang="en-US"/>
          </a:p>
        </p:txBody>
      </p:sp>
      <p:sp>
        <p:nvSpPr>
          <p:cNvPr id="3" name="テキスト ボックス 2">
            <a:extLst>
              <a:ext uri="{FF2B5EF4-FFF2-40B4-BE49-F238E27FC236}">
                <a16:creationId xmlns:a16="http://schemas.microsoft.com/office/drawing/2014/main" id="{2AEB5A26-EDF5-4CFF-8955-4608DAF2019B}"/>
              </a:ext>
            </a:extLst>
          </p:cNvPr>
          <p:cNvSpPr txBox="1"/>
          <p:nvPr/>
        </p:nvSpPr>
        <p:spPr>
          <a:xfrm>
            <a:off x="101601" y="1055077"/>
            <a:ext cx="4288353" cy="707886"/>
          </a:xfrm>
          <a:prstGeom prst="rect">
            <a:avLst/>
          </a:prstGeom>
          <a:noFill/>
        </p:spPr>
        <p:txBody>
          <a:bodyPr wrap="none" rtlCol="0">
            <a:spAutoFit/>
          </a:bodyPr>
          <a:lstStyle/>
          <a:p>
            <a:r>
              <a:rPr kumimoji="1" lang="ja-JP" altLang="en-US" sz="4000" dirty="0"/>
              <a:t>無知は罪ではない</a:t>
            </a:r>
          </a:p>
        </p:txBody>
      </p:sp>
      <p:sp>
        <p:nvSpPr>
          <p:cNvPr id="4" name="テキスト ボックス 3">
            <a:extLst>
              <a:ext uri="{FF2B5EF4-FFF2-40B4-BE49-F238E27FC236}">
                <a16:creationId xmlns:a16="http://schemas.microsoft.com/office/drawing/2014/main" id="{1D0337D2-A71B-6D93-A7EF-E753B1766A09}"/>
              </a:ext>
            </a:extLst>
          </p:cNvPr>
          <p:cNvSpPr txBox="1"/>
          <p:nvPr/>
        </p:nvSpPr>
        <p:spPr>
          <a:xfrm>
            <a:off x="341590" y="2024185"/>
            <a:ext cx="8802410" cy="461665"/>
          </a:xfrm>
          <a:prstGeom prst="rect">
            <a:avLst/>
          </a:prstGeom>
          <a:noFill/>
        </p:spPr>
        <p:txBody>
          <a:bodyPr wrap="none" rtlCol="0">
            <a:spAutoFit/>
          </a:bodyPr>
          <a:lstStyle/>
          <a:p>
            <a:r>
              <a:rPr kumimoji="1" lang="ja-JP" altLang="en-US" sz="2400" dirty="0"/>
              <a:t>「株式会社の起源が何世紀かを知らない」ことは全く問題ない</a:t>
            </a:r>
          </a:p>
        </p:txBody>
      </p:sp>
      <p:sp>
        <p:nvSpPr>
          <p:cNvPr id="5" name="テキスト ボックス 4">
            <a:extLst>
              <a:ext uri="{FF2B5EF4-FFF2-40B4-BE49-F238E27FC236}">
                <a16:creationId xmlns:a16="http://schemas.microsoft.com/office/drawing/2014/main" id="{CA53D0CE-0615-8E26-ADEA-931484765ADE}"/>
              </a:ext>
            </a:extLst>
          </p:cNvPr>
          <p:cNvSpPr txBox="1"/>
          <p:nvPr/>
        </p:nvSpPr>
        <p:spPr>
          <a:xfrm>
            <a:off x="109416" y="3075354"/>
            <a:ext cx="6853158" cy="707886"/>
          </a:xfrm>
          <a:prstGeom prst="rect">
            <a:avLst/>
          </a:prstGeom>
          <a:noFill/>
        </p:spPr>
        <p:txBody>
          <a:bodyPr wrap="none" rtlCol="0">
            <a:spAutoFit/>
          </a:bodyPr>
          <a:lstStyle/>
          <a:p>
            <a:r>
              <a:rPr kumimoji="1" lang="ja-JP" altLang="en-US" sz="4000" dirty="0"/>
              <a:t>無知に無自覚であることは罪</a:t>
            </a:r>
          </a:p>
        </p:txBody>
      </p:sp>
      <p:sp>
        <p:nvSpPr>
          <p:cNvPr id="6" name="テキスト ボックス 5">
            <a:extLst>
              <a:ext uri="{FF2B5EF4-FFF2-40B4-BE49-F238E27FC236}">
                <a16:creationId xmlns:a16="http://schemas.microsoft.com/office/drawing/2014/main" id="{930B3EE3-23D7-2D90-3A89-24519D9A4213}"/>
              </a:ext>
            </a:extLst>
          </p:cNvPr>
          <p:cNvSpPr txBox="1"/>
          <p:nvPr/>
        </p:nvSpPr>
        <p:spPr>
          <a:xfrm>
            <a:off x="203200" y="3884247"/>
            <a:ext cx="8837676" cy="830997"/>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endParaRPr kumimoji="1" lang="en-US" altLang="ja-JP" sz="2400" dirty="0"/>
          </a:p>
          <a:p>
            <a:r>
              <a:rPr lang="ja-JP" altLang="en-US" sz="2400" dirty="0"/>
              <a:t>と書く前に、ちょっと調べて欲しい</a:t>
            </a:r>
            <a:endParaRPr kumimoji="1" lang="ja-JP" altLang="en-US" sz="2400" dirty="0"/>
          </a:p>
        </p:txBody>
      </p:sp>
    </p:spTree>
    <p:extLst>
      <p:ext uri="{BB962C8B-B14F-4D97-AF65-F5344CB8AC3E}">
        <p14:creationId xmlns:p14="http://schemas.microsoft.com/office/powerpoint/2010/main" val="248128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D85477-9820-FC30-B0EF-B4EF0A308A98}"/>
              </a:ext>
            </a:extLst>
          </p:cNvPr>
          <p:cNvSpPr>
            <a:spLocks noGrp="1"/>
          </p:cNvSpPr>
          <p:nvPr>
            <p:ph type="body" sz="quarter" idx="10"/>
          </p:nvPr>
        </p:nvSpPr>
        <p:spPr/>
        <p:txBody>
          <a:bodyPr/>
          <a:lstStyle/>
          <a:p>
            <a:r>
              <a:rPr lang="ja-JP" altLang="en-US"/>
              <a:t>余談：ダニング＝クルーガー効果</a:t>
            </a:r>
            <a:endParaRPr kumimoji="1" lang="ja-JP" altLang="en-US"/>
          </a:p>
        </p:txBody>
      </p:sp>
      <p:cxnSp>
        <p:nvCxnSpPr>
          <p:cNvPr id="3" name="直線矢印コネクタ 2">
            <a:extLst>
              <a:ext uri="{FF2B5EF4-FFF2-40B4-BE49-F238E27FC236}">
                <a16:creationId xmlns:a16="http://schemas.microsoft.com/office/drawing/2014/main" id="{B725A19F-D66B-BB99-4949-EC5573B2A631}"/>
              </a:ext>
            </a:extLst>
          </p:cNvPr>
          <p:cNvCxnSpPr/>
          <p:nvPr/>
        </p:nvCxnSpPr>
        <p:spPr>
          <a:xfrm>
            <a:off x="380970" y="5452241"/>
            <a:ext cx="694006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9CC908F-FE38-71A9-3ED1-D1320F26186D}"/>
              </a:ext>
            </a:extLst>
          </p:cNvPr>
          <p:cNvCxnSpPr/>
          <p:nvPr/>
        </p:nvCxnSpPr>
        <p:spPr>
          <a:xfrm flipV="1">
            <a:off x="1099986" y="2060364"/>
            <a:ext cx="0" cy="402492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55292BC-E34D-EBB5-5952-AEA9214D0C13}"/>
              </a:ext>
            </a:extLst>
          </p:cNvPr>
          <p:cNvSpPr txBox="1"/>
          <p:nvPr/>
        </p:nvSpPr>
        <p:spPr>
          <a:xfrm>
            <a:off x="803001" y="1536733"/>
            <a:ext cx="646331" cy="369332"/>
          </a:xfrm>
          <a:prstGeom prst="rect">
            <a:avLst/>
          </a:prstGeom>
          <a:noFill/>
        </p:spPr>
        <p:txBody>
          <a:bodyPr wrap="none" rtlCol="0">
            <a:spAutoFit/>
          </a:bodyPr>
          <a:lstStyle/>
          <a:p>
            <a:r>
              <a:rPr kumimoji="1" lang="ja-JP" altLang="en-US" dirty="0"/>
              <a:t>自信</a:t>
            </a:r>
          </a:p>
        </p:txBody>
      </p:sp>
      <p:sp>
        <p:nvSpPr>
          <p:cNvPr id="6" name="テキスト ボックス 5">
            <a:extLst>
              <a:ext uri="{FF2B5EF4-FFF2-40B4-BE49-F238E27FC236}">
                <a16:creationId xmlns:a16="http://schemas.microsoft.com/office/drawing/2014/main" id="{A8E2ABE0-E73C-3087-BF1C-508CA3213635}"/>
              </a:ext>
            </a:extLst>
          </p:cNvPr>
          <p:cNvSpPr txBox="1"/>
          <p:nvPr/>
        </p:nvSpPr>
        <p:spPr>
          <a:xfrm>
            <a:off x="7434357" y="5213871"/>
            <a:ext cx="1107996" cy="369332"/>
          </a:xfrm>
          <a:prstGeom prst="rect">
            <a:avLst/>
          </a:prstGeom>
          <a:noFill/>
        </p:spPr>
        <p:txBody>
          <a:bodyPr wrap="none" rtlCol="0">
            <a:spAutoFit/>
          </a:bodyPr>
          <a:lstStyle/>
          <a:p>
            <a:r>
              <a:rPr kumimoji="1" lang="ja-JP" altLang="en-US" dirty="0"/>
              <a:t>学習進度</a:t>
            </a:r>
          </a:p>
        </p:txBody>
      </p:sp>
      <p:sp>
        <p:nvSpPr>
          <p:cNvPr id="7" name="フリーフォーム: 図形 6">
            <a:extLst>
              <a:ext uri="{FF2B5EF4-FFF2-40B4-BE49-F238E27FC236}">
                <a16:creationId xmlns:a16="http://schemas.microsoft.com/office/drawing/2014/main" id="{86D332D1-8FC6-DEC8-9500-815C8C7D9735}"/>
              </a:ext>
            </a:extLst>
          </p:cNvPr>
          <p:cNvSpPr/>
          <p:nvPr/>
        </p:nvSpPr>
        <p:spPr>
          <a:xfrm>
            <a:off x="1115616" y="2204864"/>
            <a:ext cx="5728677" cy="3239561"/>
          </a:xfrm>
          <a:custGeom>
            <a:avLst/>
            <a:gdLst>
              <a:gd name="connsiteX0" fmla="*/ 0 w 5728677"/>
              <a:gd name="connsiteY0" fmla="*/ 3239561 h 3239561"/>
              <a:gd name="connsiteX1" fmla="*/ 867508 w 5728677"/>
              <a:gd name="connsiteY1" fmla="*/ 3992 h 3239561"/>
              <a:gd name="connsiteX2" fmla="*/ 2313354 w 5728677"/>
              <a:gd name="connsiteY2" fmla="*/ 2567438 h 3239561"/>
              <a:gd name="connsiteX3" fmla="*/ 4704862 w 5728677"/>
              <a:gd name="connsiteY3" fmla="*/ 2379869 h 3239561"/>
              <a:gd name="connsiteX4" fmla="*/ 5728677 w 5728677"/>
              <a:gd name="connsiteY4" fmla="*/ 855869 h 323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8677" h="3239561">
                <a:moveTo>
                  <a:pt x="0" y="3239561"/>
                </a:moveTo>
                <a:cubicBezTo>
                  <a:pt x="240974" y="1677786"/>
                  <a:pt x="481949" y="116012"/>
                  <a:pt x="867508" y="3992"/>
                </a:cubicBezTo>
                <a:cubicBezTo>
                  <a:pt x="1253067" y="-108028"/>
                  <a:pt x="1673795" y="2171459"/>
                  <a:pt x="2313354" y="2567438"/>
                </a:cubicBezTo>
                <a:cubicBezTo>
                  <a:pt x="2952913" y="2963417"/>
                  <a:pt x="4135642" y="2665130"/>
                  <a:pt x="4704862" y="2379869"/>
                </a:cubicBezTo>
                <a:cubicBezTo>
                  <a:pt x="5274082" y="2094608"/>
                  <a:pt x="5501379" y="1475238"/>
                  <a:pt x="5728677" y="85586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FE2231-0A39-B9F9-2691-032CD5906B9A}"/>
              </a:ext>
            </a:extLst>
          </p:cNvPr>
          <p:cNvSpPr txBox="1"/>
          <p:nvPr/>
        </p:nvSpPr>
        <p:spPr>
          <a:xfrm>
            <a:off x="1693955" y="1567994"/>
            <a:ext cx="1800493" cy="369332"/>
          </a:xfrm>
          <a:prstGeom prst="rect">
            <a:avLst/>
          </a:prstGeom>
          <a:noFill/>
        </p:spPr>
        <p:txBody>
          <a:bodyPr wrap="none" rtlCol="0">
            <a:spAutoFit/>
          </a:bodyPr>
          <a:lstStyle/>
          <a:p>
            <a:r>
              <a:rPr kumimoji="1" lang="ja-JP" altLang="en-US" dirty="0"/>
              <a:t>分かったつもり</a:t>
            </a:r>
          </a:p>
        </p:txBody>
      </p:sp>
      <p:sp>
        <p:nvSpPr>
          <p:cNvPr id="9" name="テキスト ボックス 8">
            <a:extLst>
              <a:ext uri="{FF2B5EF4-FFF2-40B4-BE49-F238E27FC236}">
                <a16:creationId xmlns:a16="http://schemas.microsoft.com/office/drawing/2014/main" id="{640FC230-8A84-8587-B94B-45836DC2705E}"/>
              </a:ext>
            </a:extLst>
          </p:cNvPr>
          <p:cNvSpPr txBox="1"/>
          <p:nvPr/>
        </p:nvSpPr>
        <p:spPr>
          <a:xfrm>
            <a:off x="2915816" y="5013176"/>
            <a:ext cx="3416320" cy="369332"/>
          </a:xfrm>
          <a:prstGeom prst="rect">
            <a:avLst/>
          </a:prstGeom>
          <a:noFill/>
        </p:spPr>
        <p:txBody>
          <a:bodyPr wrap="none" rtlCol="0">
            <a:spAutoFit/>
          </a:bodyPr>
          <a:lstStyle/>
          <a:p>
            <a:r>
              <a:rPr kumimoji="1" lang="ja-JP" altLang="en-US" dirty="0">
                <a:solidFill>
                  <a:srgbClr val="FF0000"/>
                </a:solidFill>
              </a:rPr>
              <a:t>分かっ</a:t>
            </a:r>
            <a:r>
              <a:rPr lang="ja-JP" altLang="en-US" dirty="0">
                <a:solidFill>
                  <a:srgbClr val="FF0000"/>
                </a:solidFill>
              </a:rPr>
              <a:t>てなかったことがわかる</a:t>
            </a:r>
            <a:endParaRPr kumimoji="1" lang="en-US" altLang="ja-JP" dirty="0">
              <a:solidFill>
                <a:srgbClr val="FF0000"/>
              </a:solidFill>
            </a:endParaRPr>
          </a:p>
        </p:txBody>
      </p:sp>
      <p:sp>
        <p:nvSpPr>
          <p:cNvPr id="10" name="テキスト ボックス 9">
            <a:extLst>
              <a:ext uri="{FF2B5EF4-FFF2-40B4-BE49-F238E27FC236}">
                <a16:creationId xmlns:a16="http://schemas.microsoft.com/office/drawing/2014/main" id="{2E43F510-0EFD-9BEE-CC93-6BBAED2B42F0}"/>
              </a:ext>
            </a:extLst>
          </p:cNvPr>
          <p:cNvSpPr txBox="1"/>
          <p:nvPr/>
        </p:nvSpPr>
        <p:spPr>
          <a:xfrm>
            <a:off x="5492232" y="2435502"/>
            <a:ext cx="2262158" cy="369332"/>
          </a:xfrm>
          <a:prstGeom prst="rect">
            <a:avLst/>
          </a:prstGeom>
          <a:noFill/>
        </p:spPr>
        <p:txBody>
          <a:bodyPr wrap="none" rtlCol="0">
            <a:spAutoFit/>
          </a:bodyPr>
          <a:lstStyle/>
          <a:p>
            <a:r>
              <a:rPr kumimoji="1" lang="ja-JP" altLang="en-US" dirty="0"/>
              <a:t>だいぶわかってきた</a:t>
            </a:r>
            <a:endParaRPr kumimoji="1" lang="en-US" altLang="ja-JP" dirty="0"/>
          </a:p>
        </p:txBody>
      </p:sp>
      <p:pic>
        <p:nvPicPr>
          <p:cNvPr id="1026" name="Picture 2" descr="得意気な顔の男性のイラスト">
            <a:extLst>
              <a:ext uri="{FF2B5EF4-FFF2-40B4-BE49-F238E27FC236}">
                <a16:creationId xmlns:a16="http://schemas.microsoft.com/office/drawing/2014/main" id="{1C8D16F4-7AF8-9AB5-5A6C-25B7CBAC4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988840"/>
            <a:ext cx="924237"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頭を抱えて悩んでいる人のイラスト（男性）">
            <a:extLst>
              <a:ext uri="{FF2B5EF4-FFF2-40B4-BE49-F238E27FC236}">
                <a16:creationId xmlns:a16="http://schemas.microsoft.com/office/drawing/2014/main" id="{AB784771-28DA-BB00-23D6-123F00EC3D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3861048"/>
            <a:ext cx="1184920"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紙に何かを書く人のイラスト（笑顔・男性）">
            <a:extLst>
              <a:ext uri="{FF2B5EF4-FFF2-40B4-BE49-F238E27FC236}">
                <a16:creationId xmlns:a16="http://schemas.microsoft.com/office/drawing/2014/main" id="{9CD8A767-61BF-0536-65F1-042821A5E4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780928"/>
            <a:ext cx="870641" cy="13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3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6348B7-F878-2EE8-4868-1A00D3625BFA}"/>
              </a:ext>
            </a:extLst>
          </p:cNvPr>
          <p:cNvSpPr>
            <a:spLocks noGrp="1"/>
          </p:cNvSpPr>
          <p:nvPr>
            <p:ph type="body" sz="quarter" idx="10"/>
          </p:nvPr>
        </p:nvSpPr>
        <p:spPr/>
        <p:txBody>
          <a:bodyPr/>
          <a:lstStyle/>
          <a:p>
            <a:r>
              <a:rPr lang="ja-JP" altLang="en-US"/>
              <a:t>余談：ダニング＝クルーガー効果</a:t>
            </a:r>
            <a:endParaRPr kumimoji="1" lang="ja-JP" altLang="en-US"/>
          </a:p>
        </p:txBody>
      </p:sp>
      <p:sp>
        <p:nvSpPr>
          <p:cNvPr id="3" name="テキスト ボックス 2">
            <a:extLst>
              <a:ext uri="{FF2B5EF4-FFF2-40B4-BE49-F238E27FC236}">
                <a16:creationId xmlns:a16="http://schemas.microsoft.com/office/drawing/2014/main" id="{C630FFFF-DC0A-F325-54CD-5F8D0EBCC780}"/>
              </a:ext>
            </a:extLst>
          </p:cNvPr>
          <p:cNvSpPr txBox="1"/>
          <p:nvPr/>
        </p:nvSpPr>
        <p:spPr>
          <a:xfrm>
            <a:off x="414215" y="1086339"/>
            <a:ext cx="3467616" cy="584775"/>
          </a:xfrm>
          <a:prstGeom prst="rect">
            <a:avLst/>
          </a:prstGeom>
          <a:noFill/>
        </p:spPr>
        <p:txBody>
          <a:bodyPr wrap="none" rtlCol="0">
            <a:spAutoFit/>
          </a:bodyPr>
          <a:lstStyle/>
          <a:p>
            <a:r>
              <a:rPr kumimoji="1" lang="ja-JP" altLang="en-US" sz="3200" dirty="0"/>
              <a:t>沸騰と蒸発の違い</a:t>
            </a:r>
          </a:p>
        </p:txBody>
      </p:sp>
      <p:cxnSp>
        <p:nvCxnSpPr>
          <p:cNvPr id="4" name="直線矢印コネクタ 3">
            <a:extLst>
              <a:ext uri="{FF2B5EF4-FFF2-40B4-BE49-F238E27FC236}">
                <a16:creationId xmlns:a16="http://schemas.microsoft.com/office/drawing/2014/main" id="{FB1740CC-3B36-16CF-675D-0BD9C354A48C}"/>
              </a:ext>
            </a:extLst>
          </p:cNvPr>
          <p:cNvCxnSpPr/>
          <p:nvPr/>
        </p:nvCxnSpPr>
        <p:spPr>
          <a:xfrm>
            <a:off x="1016000" y="2102339"/>
            <a:ext cx="0" cy="41577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C1159F95-EAA4-7AF9-0556-14094B0C4F7E}"/>
              </a:ext>
            </a:extLst>
          </p:cNvPr>
          <p:cNvSpPr txBox="1"/>
          <p:nvPr/>
        </p:nvSpPr>
        <p:spPr>
          <a:xfrm>
            <a:off x="1187624" y="2060848"/>
            <a:ext cx="7366119" cy="830997"/>
          </a:xfrm>
          <a:prstGeom prst="rect">
            <a:avLst/>
          </a:prstGeom>
          <a:noFill/>
        </p:spPr>
        <p:txBody>
          <a:bodyPr wrap="none" rtlCol="0">
            <a:spAutoFit/>
          </a:bodyPr>
          <a:lstStyle/>
          <a:p>
            <a:r>
              <a:rPr kumimoji="1" lang="ja-JP" altLang="en-US" sz="2800" dirty="0">
                <a:solidFill>
                  <a:srgbClr val="011893"/>
                </a:solidFill>
              </a:rPr>
              <a:t>分かったつもり</a:t>
            </a:r>
            <a:endParaRPr kumimoji="1" lang="en-US" altLang="ja-JP" sz="2800" dirty="0">
              <a:solidFill>
                <a:srgbClr val="011893"/>
              </a:solidFill>
            </a:endParaRPr>
          </a:p>
          <a:p>
            <a:r>
              <a:rPr lang="ja-JP" altLang="en-US" sz="2000" dirty="0"/>
              <a:t>・液体表面から起きるのが蒸発、液体内部から起きるのが沸騰</a:t>
            </a:r>
            <a:endParaRPr lang="en-US" altLang="ja-JP" sz="2000" dirty="0"/>
          </a:p>
        </p:txBody>
      </p:sp>
      <p:sp>
        <p:nvSpPr>
          <p:cNvPr id="6" name="テキスト ボックス 5">
            <a:extLst>
              <a:ext uri="{FF2B5EF4-FFF2-40B4-BE49-F238E27FC236}">
                <a16:creationId xmlns:a16="http://schemas.microsoft.com/office/drawing/2014/main" id="{A66AC1A6-8C36-2995-4ADB-E8A723EE2616}"/>
              </a:ext>
            </a:extLst>
          </p:cNvPr>
          <p:cNvSpPr txBox="1"/>
          <p:nvPr/>
        </p:nvSpPr>
        <p:spPr>
          <a:xfrm>
            <a:off x="1187624" y="3501008"/>
            <a:ext cx="5955476" cy="1077218"/>
          </a:xfrm>
          <a:prstGeom prst="rect">
            <a:avLst/>
          </a:prstGeom>
          <a:noFill/>
        </p:spPr>
        <p:txBody>
          <a:bodyPr wrap="none" rtlCol="0">
            <a:spAutoFit/>
          </a:bodyPr>
          <a:lstStyle/>
          <a:p>
            <a:r>
              <a:rPr kumimoji="1" lang="ja-JP" altLang="en-US" sz="2800" dirty="0">
                <a:solidFill>
                  <a:srgbClr val="011893"/>
                </a:solidFill>
              </a:rPr>
              <a:t>分かってなかった</a:t>
            </a:r>
            <a:endParaRPr kumimoji="1" lang="en-US" altLang="ja-JP" sz="2800" dirty="0">
              <a:solidFill>
                <a:srgbClr val="011893"/>
              </a:solidFill>
            </a:endParaRPr>
          </a:p>
          <a:p>
            <a:r>
              <a:rPr lang="ja-JP" altLang="en-US" dirty="0"/>
              <a:t>・沸点とは？蒸発とは？</a:t>
            </a:r>
            <a:endParaRPr lang="en-US" altLang="ja-JP" dirty="0"/>
          </a:p>
          <a:p>
            <a:r>
              <a:rPr lang="ja-JP" altLang="en-US" dirty="0"/>
              <a:t>・何が沸点を決めているのか？蒸発はなぜ起きるのか？</a:t>
            </a:r>
            <a:endParaRPr lang="en-US" altLang="ja-JP" dirty="0"/>
          </a:p>
        </p:txBody>
      </p:sp>
      <p:sp>
        <p:nvSpPr>
          <p:cNvPr id="7" name="テキスト ボックス 6">
            <a:extLst>
              <a:ext uri="{FF2B5EF4-FFF2-40B4-BE49-F238E27FC236}">
                <a16:creationId xmlns:a16="http://schemas.microsoft.com/office/drawing/2014/main" id="{80C11019-8DB8-274A-225F-D25502EC4DC8}"/>
              </a:ext>
            </a:extLst>
          </p:cNvPr>
          <p:cNvSpPr txBox="1"/>
          <p:nvPr/>
        </p:nvSpPr>
        <p:spPr>
          <a:xfrm>
            <a:off x="1259632" y="5013176"/>
            <a:ext cx="7571303" cy="1077218"/>
          </a:xfrm>
          <a:prstGeom prst="rect">
            <a:avLst/>
          </a:prstGeom>
          <a:noFill/>
        </p:spPr>
        <p:txBody>
          <a:bodyPr wrap="none" rtlCol="0">
            <a:spAutoFit/>
          </a:bodyPr>
          <a:lstStyle/>
          <a:p>
            <a:r>
              <a:rPr kumimoji="1" lang="ja-JP" altLang="en-US" sz="2800" dirty="0">
                <a:solidFill>
                  <a:srgbClr val="011893"/>
                </a:solidFill>
              </a:rPr>
              <a:t>だいぶわかってきた</a:t>
            </a:r>
            <a:endParaRPr kumimoji="1" lang="en-US" altLang="ja-JP" sz="2800" dirty="0">
              <a:solidFill>
                <a:srgbClr val="011893"/>
              </a:solidFill>
            </a:endParaRPr>
          </a:p>
          <a:p>
            <a:r>
              <a:rPr lang="ja-JP" altLang="en-US"/>
              <a:t>・気相の方が液相よりギブスの自由エネルギーが低いと起きるのが蒸発</a:t>
            </a:r>
            <a:endParaRPr lang="en-US" altLang="ja-JP"/>
          </a:p>
          <a:p>
            <a:r>
              <a:rPr lang="ja-JP" altLang="en-US"/>
              <a:t>・飽和</a:t>
            </a:r>
            <a:r>
              <a:rPr lang="ja-JP" altLang="en-US" dirty="0"/>
              <a:t>蒸気圧が大気圧に一致する時</a:t>
            </a:r>
            <a:r>
              <a:rPr lang="ja-JP" altLang="en-US"/>
              <a:t>が沸騰</a:t>
            </a:r>
            <a:endParaRPr lang="en-US" altLang="ja-JP" dirty="0"/>
          </a:p>
        </p:txBody>
      </p:sp>
    </p:spTree>
    <p:extLst>
      <p:ext uri="{BB962C8B-B14F-4D97-AF65-F5344CB8AC3E}">
        <p14:creationId xmlns:p14="http://schemas.microsoft.com/office/powerpoint/2010/main" val="1866931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部分円 6">
            <a:extLst>
              <a:ext uri="{FF2B5EF4-FFF2-40B4-BE49-F238E27FC236}">
                <a16:creationId xmlns:a16="http://schemas.microsoft.com/office/drawing/2014/main" id="{168C78AE-048E-3E57-904E-718B7143C005}"/>
              </a:ext>
            </a:extLst>
          </p:cNvPr>
          <p:cNvSpPr/>
          <p:nvPr/>
        </p:nvSpPr>
        <p:spPr>
          <a:xfrm>
            <a:off x="1547664" y="4409447"/>
            <a:ext cx="4176464" cy="4497730"/>
          </a:xfrm>
          <a:prstGeom prst="pie">
            <a:avLst>
              <a:gd name="adj1" fmla="val 10799734"/>
              <a:gd name="adj2" fmla="val 2159999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EC198A01-0A58-3582-2EB5-4E96D36698FD}"/>
              </a:ext>
            </a:extLst>
          </p:cNvPr>
          <p:cNvSpPr>
            <a:spLocks noGrp="1"/>
          </p:cNvSpPr>
          <p:nvPr>
            <p:ph type="body" sz="quarter" idx="10"/>
          </p:nvPr>
        </p:nvSpPr>
        <p:spPr/>
        <p:txBody>
          <a:bodyPr/>
          <a:lstStyle/>
          <a:p>
            <a:r>
              <a:rPr lang="ja-JP" altLang="en-US"/>
              <a:t>余談：</a:t>
            </a:r>
            <a:r>
              <a:rPr kumimoji="1" lang="ja-JP" altLang="en-US"/>
              <a:t>大学で学ぶ意義</a:t>
            </a:r>
          </a:p>
        </p:txBody>
      </p:sp>
      <p:sp>
        <p:nvSpPr>
          <p:cNvPr id="3" name="テキスト ボックス 2">
            <a:extLst>
              <a:ext uri="{FF2B5EF4-FFF2-40B4-BE49-F238E27FC236}">
                <a16:creationId xmlns:a16="http://schemas.microsoft.com/office/drawing/2014/main" id="{7FB6997C-A250-581E-0C0B-E84C947F3F57}"/>
              </a:ext>
            </a:extLst>
          </p:cNvPr>
          <p:cNvSpPr txBox="1"/>
          <p:nvPr/>
        </p:nvSpPr>
        <p:spPr>
          <a:xfrm>
            <a:off x="179512" y="1124744"/>
            <a:ext cx="8802410" cy="584775"/>
          </a:xfrm>
          <a:prstGeom prst="rect">
            <a:avLst/>
          </a:prstGeom>
          <a:noFill/>
        </p:spPr>
        <p:txBody>
          <a:bodyPr wrap="none" rtlCol="0">
            <a:spAutoFit/>
          </a:bodyPr>
          <a:lstStyle/>
          <a:p>
            <a:r>
              <a:rPr kumimoji="1" lang="ja-JP" altLang="en-US" sz="3200"/>
              <a:t>知識やスキルを身につけるのが主目的</a:t>
            </a:r>
            <a:r>
              <a:rPr kumimoji="1" lang="ja-JP" altLang="en-US" sz="3200">
                <a:solidFill>
                  <a:srgbClr val="FF0000"/>
                </a:solidFill>
              </a:rPr>
              <a:t>ではない</a:t>
            </a:r>
          </a:p>
        </p:txBody>
      </p:sp>
      <p:sp>
        <p:nvSpPr>
          <p:cNvPr id="4" name="テキスト ボックス 3">
            <a:extLst>
              <a:ext uri="{FF2B5EF4-FFF2-40B4-BE49-F238E27FC236}">
                <a16:creationId xmlns:a16="http://schemas.microsoft.com/office/drawing/2014/main" id="{DA5B1A65-0DD7-9D67-00A4-1BEEC286E453}"/>
              </a:ext>
            </a:extLst>
          </p:cNvPr>
          <p:cNvSpPr txBox="1"/>
          <p:nvPr/>
        </p:nvSpPr>
        <p:spPr>
          <a:xfrm>
            <a:off x="187386" y="1916832"/>
            <a:ext cx="8136904" cy="1077218"/>
          </a:xfrm>
          <a:prstGeom prst="rect">
            <a:avLst/>
          </a:prstGeom>
          <a:noFill/>
        </p:spPr>
        <p:txBody>
          <a:bodyPr wrap="square" rtlCol="0">
            <a:spAutoFit/>
          </a:bodyPr>
          <a:lstStyle/>
          <a:p>
            <a:r>
              <a:rPr kumimoji="1" lang="ja-JP" altLang="en-US" sz="3200"/>
              <a:t>自分が今「何を知っていて」「何を知らないか」を区別するための訓練の場</a:t>
            </a:r>
          </a:p>
        </p:txBody>
      </p:sp>
      <p:sp>
        <p:nvSpPr>
          <p:cNvPr id="6" name="部分円 5">
            <a:extLst>
              <a:ext uri="{FF2B5EF4-FFF2-40B4-BE49-F238E27FC236}">
                <a16:creationId xmlns:a16="http://schemas.microsoft.com/office/drawing/2014/main" id="{B7643C53-2154-7F9F-7BA5-89110E9E927E}"/>
              </a:ext>
            </a:extLst>
          </p:cNvPr>
          <p:cNvSpPr/>
          <p:nvPr/>
        </p:nvSpPr>
        <p:spPr>
          <a:xfrm>
            <a:off x="2699792" y="5661248"/>
            <a:ext cx="1872208" cy="2016224"/>
          </a:xfrm>
          <a:prstGeom prst="pie">
            <a:avLst>
              <a:gd name="adj1" fmla="val 10799734"/>
              <a:gd name="adj2" fmla="val 21599999"/>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747FE6C9-23CF-5B57-0357-2A5BEF565407}"/>
              </a:ext>
            </a:extLst>
          </p:cNvPr>
          <p:cNvSpPr/>
          <p:nvPr/>
        </p:nvSpPr>
        <p:spPr>
          <a:xfrm rot="13524270">
            <a:off x="2005885" y="5273554"/>
            <a:ext cx="1255875" cy="39666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0CB6A02-CDB3-132D-A35A-1DD8A5E85848}"/>
              </a:ext>
            </a:extLst>
          </p:cNvPr>
          <p:cNvSpPr txBox="1"/>
          <p:nvPr/>
        </p:nvSpPr>
        <p:spPr>
          <a:xfrm>
            <a:off x="3059833" y="6165304"/>
            <a:ext cx="1107996" cy="369332"/>
          </a:xfrm>
          <a:prstGeom prst="rect">
            <a:avLst/>
          </a:prstGeom>
          <a:noFill/>
        </p:spPr>
        <p:txBody>
          <a:bodyPr wrap="none" rtlCol="0">
            <a:spAutoFit/>
          </a:bodyPr>
          <a:lstStyle/>
          <a:p>
            <a:r>
              <a:rPr lang="ja-JP" altLang="en-US"/>
              <a:t>共通知識</a:t>
            </a:r>
            <a:endParaRPr kumimoji="1" lang="ja-JP" altLang="en-US"/>
          </a:p>
        </p:txBody>
      </p:sp>
      <p:sp>
        <p:nvSpPr>
          <p:cNvPr id="10" name="テキスト ボックス 9">
            <a:extLst>
              <a:ext uri="{FF2B5EF4-FFF2-40B4-BE49-F238E27FC236}">
                <a16:creationId xmlns:a16="http://schemas.microsoft.com/office/drawing/2014/main" id="{F9B86714-916E-D0CB-3799-FB7EA9FFA244}"/>
              </a:ext>
            </a:extLst>
          </p:cNvPr>
          <p:cNvSpPr txBox="1"/>
          <p:nvPr/>
        </p:nvSpPr>
        <p:spPr>
          <a:xfrm rot="2728830">
            <a:off x="2089837" y="5312135"/>
            <a:ext cx="1107996" cy="369332"/>
          </a:xfrm>
          <a:prstGeom prst="rect">
            <a:avLst/>
          </a:prstGeom>
          <a:noFill/>
        </p:spPr>
        <p:txBody>
          <a:bodyPr wrap="none" rtlCol="0">
            <a:spAutoFit/>
          </a:bodyPr>
          <a:lstStyle/>
          <a:p>
            <a:r>
              <a:rPr lang="ja-JP" altLang="en-US"/>
              <a:t>専門知識</a:t>
            </a:r>
            <a:endParaRPr kumimoji="1" lang="ja-JP" altLang="en-US"/>
          </a:p>
        </p:txBody>
      </p:sp>
      <p:cxnSp>
        <p:nvCxnSpPr>
          <p:cNvPr id="12" name="直線矢印コネクタ 11">
            <a:extLst>
              <a:ext uri="{FF2B5EF4-FFF2-40B4-BE49-F238E27FC236}">
                <a16:creationId xmlns:a16="http://schemas.microsoft.com/office/drawing/2014/main" id="{C8AA2130-8D48-2E18-CF91-A8148B3964B0}"/>
              </a:ext>
            </a:extLst>
          </p:cNvPr>
          <p:cNvCxnSpPr>
            <a:cxnSpLocks/>
          </p:cNvCxnSpPr>
          <p:nvPr/>
        </p:nvCxnSpPr>
        <p:spPr>
          <a:xfrm flipH="1">
            <a:off x="4644009" y="4653136"/>
            <a:ext cx="129614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80BDCCA-C63A-43C2-4096-2529C4F7D900}"/>
              </a:ext>
            </a:extLst>
          </p:cNvPr>
          <p:cNvSpPr txBox="1"/>
          <p:nvPr/>
        </p:nvSpPr>
        <p:spPr>
          <a:xfrm>
            <a:off x="6084169" y="4149080"/>
            <a:ext cx="2492990" cy="646331"/>
          </a:xfrm>
          <a:prstGeom prst="rect">
            <a:avLst/>
          </a:prstGeom>
          <a:noFill/>
        </p:spPr>
        <p:txBody>
          <a:bodyPr wrap="none" rtlCol="0">
            <a:spAutoFit/>
          </a:bodyPr>
          <a:lstStyle/>
          <a:p>
            <a:r>
              <a:rPr kumimoji="1" lang="ja-JP" altLang="en-US">
                <a:solidFill>
                  <a:srgbClr val="FF0000"/>
                </a:solidFill>
              </a:rPr>
              <a:t>自分が「知らない」と</a:t>
            </a:r>
            <a:endParaRPr kumimoji="1" lang="en-US" altLang="ja-JP">
              <a:solidFill>
                <a:srgbClr val="FF0000"/>
              </a:solidFill>
            </a:endParaRPr>
          </a:p>
          <a:p>
            <a:r>
              <a:rPr lang="ja-JP" altLang="en-US">
                <a:solidFill>
                  <a:srgbClr val="FF0000"/>
                </a:solidFill>
              </a:rPr>
              <a:t>予想できる領域</a:t>
            </a:r>
            <a:endParaRPr kumimoji="1" lang="ja-JP" altLang="en-US">
              <a:solidFill>
                <a:srgbClr val="FF0000"/>
              </a:solidFill>
            </a:endParaRPr>
          </a:p>
        </p:txBody>
      </p:sp>
      <p:sp>
        <p:nvSpPr>
          <p:cNvPr id="5" name="テキスト ボックス 4">
            <a:extLst>
              <a:ext uri="{FF2B5EF4-FFF2-40B4-BE49-F238E27FC236}">
                <a16:creationId xmlns:a16="http://schemas.microsoft.com/office/drawing/2014/main" id="{1561CB8E-2D51-93DF-E36A-7F9273C22EDA}"/>
              </a:ext>
            </a:extLst>
          </p:cNvPr>
          <p:cNvSpPr txBox="1"/>
          <p:nvPr/>
        </p:nvSpPr>
        <p:spPr>
          <a:xfrm>
            <a:off x="323528" y="3284984"/>
            <a:ext cx="8084264" cy="523220"/>
          </a:xfrm>
          <a:prstGeom prst="rect">
            <a:avLst/>
          </a:prstGeom>
          <a:noFill/>
        </p:spPr>
        <p:txBody>
          <a:bodyPr wrap="none" rtlCol="0">
            <a:spAutoFit/>
          </a:bodyPr>
          <a:lstStyle/>
          <a:p>
            <a:r>
              <a:rPr lang="ja-JP" altLang="en-US" sz="2800"/>
              <a:t>「知らない」ことについて発言する場合は慎重に</a:t>
            </a:r>
            <a:endParaRPr kumimoji="1" lang="ja-JP" altLang="en-US" sz="2800"/>
          </a:p>
        </p:txBody>
      </p:sp>
    </p:spTree>
    <p:extLst>
      <p:ext uri="{BB962C8B-B14F-4D97-AF65-F5344CB8AC3E}">
        <p14:creationId xmlns:p14="http://schemas.microsoft.com/office/powerpoint/2010/main" val="22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9A7575-97AF-1C4E-6F1D-6265878B9AE6}"/>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E2908A71-DFEA-BA66-D5C9-D412D5348496}"/>
              </a:ext>
            </a:extLst>
          </p:cNvPr>
          <p:cNvSpPr txBox="1"/>
          <p:nvPr/>
        </p:nvSpPr>
        <p:spPr>
          <a:xfrm>
            <a:off x="323528" y="980728"/>
            <a:ext cx="2339102" cy="523220"/>
          </a:xfrm>
          <a:prstGeom prst="rect">
            <a:avLst/>
          </a:prstGeom>
          <a:noFill/>
        </p:spPr>
        <p:txBody>
          <a:bodyPr wrap="none" rtlCol="0">
            <a:spAutoFit/>
          </a:bodyPr>
          <a:lstStyle/>
          <a:p>
            <a:r>
              <a:rPr kumimoji="1" lang="ja-JP" altLang="en-US" sz="2800"/>
              <a:t>デバイス開発</a:t>
            </a:r>
          </a:p>
        </p:txBody>
      </p:sp>
      <p:sp>
        <p:nvSpPr>
          <p:cNvPr id="5" name="テキスト ボックス 4">
            <a:extLst>
              <a:ext uri="{FF2B5EF4-FFF2-40B4-BE49-F238E27FC236}">
                <a16:creationId xmlns:a16="http://schemas.microsoft.com/office/drawing/2014/main" id="{DCEC9967-841A-29B3-AE12-DE59639AC8B4}"/>
              </a:ext>
            </a:extLst>
          </p:cNvPr>
          <p:cNvSpPr txBox="1"/>
          <p:nvPr/>
        </p:nvSpPr>
        <p:spPr>
          <a:xfrm>
            <a:off x="1115616" y="6093296"/>
            <a:ext cx="6624736" cy="646331"/>
          </a:xfrm>
          <a:prstGeom prst="rect">
            <a:avLst/>
          </a:prstGeom>
          <a:noFill/>
        </p:spPr>
        <p:txBody>
          <a:bodyPr wrap="square">
            <a:spAutoFit/>
          </a:bodyPr>
          <a:lstStyle/>
          <a:p>
            <a:r>
              <a:rPr lang="ja-JP" altLang="en-US"/>
              <a:t>https://www.nims.go.jp/news/press/2014/07/p201407030.html</a:t>
            </a:r>
            <a:endParaRPr lang="en-US" altLang="ja-JP"/>
          </a:p>
          <a:p>
            <a:r>
              <a:rPr lang="en-US" altLang="ja-JP" b="0" i="1">
                <a:solidFill>
                  <a:srgbClr val="000000"/>
                </a:solidFill>
                <a:effectLst/>
                <a:latin typeface="Roboto" panose="02000000000000000000" pitchFamily="2" charset="0"/>
              </a:rPr>
              <a:t>Chem. Mater.</a:t>
            </a:r>
            <a:r>
              <a:rPr lang="en-US" altLang="ja-JP" b="0" i="0">
                <a:solidFill>
                  <a:srgbClr val="000000"/>
                </a:solidFill>
                <a:effectLst/>
                <a:latin typeface="Roboto" panose="02000000000000000000" pitchFamily="2" charset="0"/>
              </a:rPr>
              <a:t> 2014, 26, 14, 4248–4255</a:t>
            </a:r>
            <a:endParaRPr lang="ja-JP" altLang="en-US"/>
          </a:p>
        </p:txBody>
      </p:sp>
      <p:sp>
        <p:nvSpPr>
          <p:cNvPr id="6" name="テキスト ボックス 5">
            <a:extLst>
              <a:ext uri="{FF2B5EF4-FFF2-40B4-BE49-F238E27FC236}">
                <a16:creationId xmlns:a16="http://schemas.microsoft.com/office/drawing/2014/main" id="{8C9BF58B-6F03-C17A-1F64-8620DF2ECF82}"/>
              </a:ext>
            </a:extLst>
          </p:cNvPr>
          <p:cNvSpPr txBox="1"/>
          <p:nvPr/>
        </p:nvSpPr>
        <p:spPr>
          <a:xfrm>
            <a:off x="755576" y="1628800"/>
            <a:ext cx="6647974" cy="830997"/>
          </a:xfrm>
          <a:prstGeom prst="rect">
            <a:avLst/>
          </a:prstGeom>
          <a:noFill/>
        </p:spPr>
        <p:txBody>
          <a:bodyPr wrap="none" rtlCol="0">
            <a:spAutoFit/>
          </a:bodyPr>
          <a:lstStyle/>
          <a:p>
            <a:r>
              <a:rPr kumimoji="1" lang="ja-JP" altLang="en-US" sz="2400"/>
              <a:t>高信頼リチウムイオン電池のシミュレーション</a:t>
            </a:r>
            <a:endParaRPr kumimoji="1" lang="en-US" altLang="ja-JP" sz="2400"/>
          </a:p>
          <a:p>
            <a:r>
              <a:rPr kumimoji="1" lang="ja-JP" altLang="en-US" sz="2400"/>
              <a:t>物質・材料研究機構 館山氏 他</a:t>
            </a:r>
          </a:p>
        </p:txBody>
      </p:sp>
      <p:pic>
        <p:nvPicPr>
          <p:cNvPr id="2050" name="Picture 2" descr="「プレス資料中の図 : 酸化物正極−硫化物固体電解質の界面に緩衝層が (1) ない場合と (2) ある場合の高精度計算により得られたリチウムイオン状態 (原子構造 (緑球がリチウムイオン) と濃度分布の充電時の変化) 、と対応する実験結果 (充電曲線と界面抵抗棒グラフ) 。緩衝層がない場合、リチウムイオンの空間電荷層が成長し界面抵抗を増大させるが、緩衝層の導入によりそれが抑制されることが示された。」の画像">
            <a:extLst>
              <a:ext uri="{FF2B5EF4-FFF2-40B4-BE49-F238E27FC236}">
                <a16:creationId xmlns:a16="http://schemas.microsoft.com/office/drawing/2014/main" id="{46DAE963-37CA-D661-5D9A-00C97E2B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564904"/>
            <a:ext cx="5688632" cy="345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718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4B704E-BE14-1644-EFB7-EBE803F1426A}"/>
              </a:ext>
            </a:extLst>
          </p:cNvPr>
          <p:cNvSpPr>
            <a:spLocks noGrp="1"/>
          </p:cNvSpPr>
          <p:nvPr>
            <p:ph type="body" sz="quarter" idx="10"/>
          </p:nvPr>
        </p:nvSpPr>
        <p:spPr/>
        <p:txBody>
          <a:bodyPr/>
          <a:lstStyle/>
          <a:p>
            <a:r>
              <a:rPr kumimoji="1" lang="ja-JP" altLang="en-US"/>
              <a:t>密度ー温度相図</a:t>
            </a:r>
          </a:p>
        </p:txBody>
      </p:sp>
      <p:cxnSp>
        <p:nvCxnSpPr>
          <p:cNvPr id="3" name="直線矢印コネクタ 2">
            <a:extLst>
              <a:ext uri="{FF2B5EF4-FFF2-40B4-BE49-F238E27FC236}">
                <a16:creationId xmlns:a16="http://schemas.microsoft.com/office/drawing/2014/main" id="{436CAB39-D6E9-D4D3-5D78-E55A44DCE292}"/>
              </a:ext>
            </a:extLst>
          </p:cNvPr>
          <p:cNvCxnSpPr/>
          <p:nvPr/>
        </p:nvCxnSpPr>
        <p:spPr>
          <a:xfrm flipV="1">
            <a:off x="323528" y="2492896"/>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A3217719-3AF4-7A08-866F-1C2F0FF11E80}"/>
              </a:ext>
            </a:extLst>
          </p:cNvPr>
          <p:cNvCxnSpPr>
            <a:cxnSpLocks/>
          </p:cNvCxnSpPr>
          <p:nvPr/>
        </p:nvCxnSpPr>
        <p:spPr>
          <a:xfrm>
            <a:off x="35496" y="5877272"/>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89A5CBD-89FE-DA70-815A-EF509C8E7269}"/>
              </a:ext>
            </a:extLst>
          </p:cNvPr>
          <p:cNvSpPr/>
          <p:nvPr/>
        </p:nvSpPr>
        <p:spPr>
          <a:xfrm>
            <a:off x="330019" y="4293096"/>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B91E623B-20A9-F406-D1E5-5DBCDB2DABF8}"/>
              </a:ext>
            </a:extLst>
          </p:cNvPr>
          <p:cNvCxnSpPr>
            <a:cxnSpLocks/>
          </p:cNvCxnSpPr>
          <p:nvPr/>
        </p:nvCxnSpPr>
        <p:spPr>
          <a:xfrm flipH="1" flipV="1">
            <a:off x="1043608" y="2564904"/>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1BE37549-585F-52E7-28E8-811F422CB345}"/>
              </a:ext>
            </a:extLst>
          </p:cNvPr>
          <p:cNvSpPr/>
          <p:nvPr/>
        </p:nvSpPr>
        <p:spPr>
          <a:xfrm>
            <a:off x="2263322" y="3080752"/>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6B51B57-7A4C-D62C-4F40-0A83667767C6}"/>
              </a:ext>
            </a:extLst>
          </p:cNvPr>
          <p:cNvSpPr txBox="1"/>
          <p:nvPr/>
        </p:nvSpPr>
        <p:spPr>
          <a:xfrm>
            <a:off x="2843808" y="4941168"/>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16FC24FB-9CF9-ADCD-E670-1772183A6AD7}"/>
              </a:ext>
            </a:extLst>
          </p:cNvPr>
          <p:cNvSpPr txBox="1"/>
          <p:nvPr/>
        </p:nvSpPr>
        <p:spPr>
          <a:xfrm>
            <a:off x="971600" y="4005064"/>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B56D56D9-14B2-47EB-5D65-005E968C5A8C}"/>
              </a:ext>
            </a:extLst>
          </p:cNvPr>
          <p:cNvSpPr txBox="1"/>
          <p:nvPr/>
        </p:nvSpPr>
        <p:spPr>
          <a:xfrm>
            <a:off x="2123728" y="3140968"/>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8097F8CD-7642-2A0F-9EE7-83F86B419685}"/>
              </a:ext>
            </a:extLst>
          </p:cNvPr>
          <p:cNvSpPr txBox="1"/>
          <p:nvPr/>
        </p:nvSpPr>
        <p:spPr>
          <a:xfrm>
            <a:off x="35496" y="2060848"/>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A6DB9553-15C2-1A96-37C3-8DB6632CF1A8}"/>
              </a:ext>
            </a:extLst>
          </p:cNvPr>
          <p:cNvSpPr txBox="1"/>
          <p:nvPr/>
        </p:nvSpPr>
        <p:spPr>
          <a:xfrm>
            <a:off x="4067944" y="5733256"/>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44EE7A34-025B-A34F-B77F-2F00D35432CC}"/>
              </a:ext>
            </a:extLst>
          </p:cNvPr>
          <p:cNvSpPr/>
          <p:nvPr/>
        </p:nvSpPr>
        <p:spPr>
          <a:xfrm flipV="1">
            <a:off x="2230572" y="426463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CF12619-2A4E-9BDB-1F24-8D38663E588C}"/>
              </a:ext>
            </a:extLst>
          </p:cNvPr>
          <p:cNvSpPr/>
          <p:nvPr/>
        </p:nvSpPr>
        <p:spPr>
          <a:xfrm flipV="1">
            <a:off x="3725322" y="305154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053A7B8-F72A-A3FD-0216-CACE5D616762}"/>
              </a:ext>
            </a:extLst>
          </p:cNvPr>
          <p:cNvCxnSpPr>
            <a:cxnSpLocks/>
          </p:cNvCxnSpPr>
          <p:nvPr/>
        </p:nvCxnSpPr>
        <p:spPr>
          <a:xfrm flipV="1">
            <a:off x="5220072" y="2420888"/>
            <a:ext cx="0" cy="37444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3379EF4-EB8B-7ED8-F9EB-CF7319ECFBE1}"/>
              </a:ext>
            </a:extLst>
          </p:cNvPr>
          <p:cNvCxnSpPr>
            <a:cxnSpLocks/>
          </p:cNvCxnSpPr>
          <p:nvPr/>
        </p:nvCxnSpPr>
        <p:spPr>
          <a:xfrm>
            <a:off x="4932040" y="5877272"/>
            <a:ext cx="34563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9C68C76-8FBD-ED5C-4621-785D276F6779}"/>
              </a:ext>
            </a:extLst>
          </p:cNvPr>
          <p:cNvSpPr txBox="1"/>
          <p:nvPr/>
        </p:nvSpPr>
        <p:spPr>
          <a:xfrm>
            <a:off x="4932040" y="1988840"/>
            <a:ext cx="646331" cy="369332"/>
          </a:xfrm>
          <a:prstGeom prst="rect">
            <a:avLst/>
          </a:prstGeom>
          <a:noFill/>
        </p:spPr>
        <p:txBody>
          <a:bodyPr wrap="none" rtlCol="0">
            <a:spAutoFit/>
          </a:bodyPr>
          <a:lstStyle/>
          <a:p>
            <a:r>
              <a:rPr lang="ja-JP" altLang="en-US"/>
              <a:t>温度</a:t>
            </a:r>
            <a:endParaRPr kumimoji="1" lang="ja-JP" altLang="en-US"/>
          </a:p>
        </p:txBody>
      </p:sp>
      <p:sp>
        <p:nvSpPr>
          <p:cNvPr id="26" name="テキスト ボックス 25">
            <a:extLst>
              <a:ext uri="{FF2B5EF4-FFF2-40B4-BE49-F238E27FC236}">
                <a16:creationId xmlns:a16="http://schemas.microsoft.com/office/drawing/2014/main" id="{0022E388-C4EE-6642-47F1-9E044EC88DC3}"/>
              </a:ext>
            </a:extLst>
          </p:cNvPr>
          <p:cNvSpPr txBox="1"/>
          <p:nvPr/>
        </p:nvSpPr>
        <p:spPr>
          <a:xfrm>
            <a:off x="8436744" y="5661248"/>
            <a:ext cx="648072" cy="369332"/>
          </a:xfrm>
          <a:prstGeom prst="rect">
            <a:avLst/>
          </a:prstGeom>
          <a:noFill/>
        </p:spPr>
        <p:txBody>
          <a:bodyPr wrap="square" rtlCol="0">
            <a:spAutoFit/>
          </a:bodyPr>
          <a:lstStyle/>
          <a:p>
            <a:r>
              <a:rPr kumimoji="1" lang="ja-JP" altLang="en-US"/>
              <a:t>密度</a:t>
            </a:r>
          </a:p>
        </p:txBody>
      </p:sp>
      <p:sp>
        <p:nvSpPr>
          <p:cNvPr id="27" name="フリーフォーム: 図形 26">
            <a:extLst>
              <a:ext uri="{FF2B5EF4-FFF2-40B4-BE49-F238E27FC236}">
                <a16:creationId xmlns:a16="http://schemas.microsoft.com/office/drawing/2014/main" id="{D04F21BD-2918-7127-86F2-836040D92445}"/>
              </a:ext>
            </a:extLst>
          </p:cNvPr>
          <p:cNvSpPr/>
          <p:nvPr/>
        </p:nvSpPr>
        <p:spPr>
          <a:xfrm>
            <a:off x="5231512" y="3093590"/>
            <a:ext cx="2113280" cy="2792602"/>
          </a:xfrm>
          <a:custGeom>
            <a:avLst/>
            <a:gdLst>
              <a:gd name="connsiteX0" fmla="*/ 0 w 2113280"/>
              <a:gd name="connsiteY0" fmla="*/ 2792602 h 2792602"/>
              <a:gd name="connsiteX1" fmla="*/ 1137920 w 2113280"/>
              <a:gd name="connsiteY1" fmla="*/ 69722 h 2792602"/>
              <a:gd name="connsiteX2" fmla="*/ 2113280 w 2113280"/>
              <a:gd name="connsiteY2" fmla="*/ 1075562 h 2792602"/>
            </a:gdLst>
            <a:ahLst/>
            <a:cxnLst>
              <a:cxn ang="0">
                <a:pos x="connsiteX0" y="connsiteY0"/>
              </a:cxn>
              <a:cxn ang="0">
                <a:pos x="connsiteX1" y="connsiteY1"/>
              </a:cxn>
              <a:cxn ang="0">
                <a:pos x="connsiteX2" y="connsiteY2"/>
              </a:cxn>
            </a:cxnLst>
            <a:rect l="l" t="t" r="r" b="b"/>
            <a:pathLst>
              <a:path w="2113280" h="2792602">
                <a:moveTo>
                  <a:pt x="0" y="2792602"/>
                </a:moveTo>
                <a:cubicBezTo>
                  <a:pt x="392853" y="1574248"/>
                  <a:pt x="785707" y="355895"/>
                  <a:pt x="1137920" y="69722"/>
                </a:cubicBezTo>
                <a:cubicBezTo>
                  <a:pt x="1490133" y="-216451"/>
                  <a:pt x="1801706" y="429555"/>
                  <a:pt x="2113280" y="10755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11C878EF-92A6-000C-0C0C-0711D818D074}"/>
              </a:ext>
            </a:extLst>
          </p:cNvPr>
          <p:cNvSpPr/>
          <p:nvPr/>
        </p:nvSpPr>
        <p:spPr>
          <a:xfrm>
            <a:off x="7334632" y="2279392"/>
            <a:ext cx="802640" cy="1910080"/>
          </a:xfrm>
          <a:custGeom>
            <a:avLst/>
            <a:gdLst>
              <a:gd name="connsiteX0" fmla="*/ 0 w 802640"/>
              <a:gd name="connsiteY0" fmla="*/ 1910080 h 1910080"/>
              <a:gd name="connsiteX1" fmla="*/ 609600 w 802640"/>
              <a:gd name="connsiteY1" fmla="*/ 843280 h 1910080"/>
              <a:gd name="connsiteX2" fmla="*/ 802640 w 802640"/>
              <a:gd name="connsiteY2" fmla="*/ 0 h 1910080"/>
            </a:gdLst>
            <a:ahLst/>
            <a:cxnLst>
              <a:cxn ang="0">
                <a:pos x="connsiteX0" y="connsiteY0"/>
              </a:cxn>
              <a:cxn ang="0">
                <a:pos x="connsiteX1" y="connsiteY1"/>
              </a:cxn>
              <a:cxn ang="0">
                <a:pos x="connsiteX2" y="connsiteY2"/>
              </a:cxn>
            </a:cxnLst>
            <a:rect l="l" t="t" r="r" b="b"/>
            <a:pathLst>
              <a:path w="802640" h="1910080">
                <a:moveTo>
                  <a:pt x="0" y="1910080"/>
                </a:moveTo>
                <a:cubicBezTo>
                  <a:pt x="237913" y="1535853"/>
                  <a:pt x="475827" y="1161627"/>
                  <a:pt x="609600" y="843280"/>
                </a:cubicBezTo>
                <a:cubicBezTo>
                  <a:pt x="743373" y="524933"/>
                  <a:pt x="773006" y="262466"/>
                  <a:pt x="80264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FD60FDCE-540C-D0EF-7EA8-188482810B7F}"/>
              </a:ext>
            </a:extLst>
          </p:cNvPr>
          <p:cNvSpPr/>
          <p:nvPr/>
        </p:nvSpPr>
        <p:spPr>
          <a:xfrm>
            <a:off x="7649592" y="2330192"/>
            <a:ext cx="965200" cy="3556000"/>
          </a:xfrm>
          <a:custGeom>
            <a:avLst/>
            <a:gdLst>
              <a:gd name="connsiteX0" fmla="*/ 0 w 965200"/>
              <a:gd name="connsiteY0" fmla="*/ 3556000 h 3556000"/>
              <a:gd name="connsiteX1" fmla="*/ 802640 w 965200"/>
              <a:gd name="connsiteY1" fmla="*/ 1005840 h 3556000"/>
              <a:gd name="connsiteX2" fmla="*/ 965200 w 965200"/>
              <a:gd name="connsiteY2" fmla="*/ 0 h 3556000"/>
            </a:gdLst>
            <a:ahLst/>
            <a:cxnLst>
              <a:cxn ang="0">
                <a:pos x="connsiteX0" y="connsiteY0"/>
              </a:cxn>
              <a:cxn ang="0">
                <a:pos x="connsiteX1" y="connsiteY1"/>
              </a:cxn>
              <a:cxn ang="0">
                <a:pos x="connsiteX2" y="connsiteY2"/>
              </a:cxn>
            </a:cxnLst>
            <a:rect l="l" t="t" r="r" b="b"/>
            <a:pathLst>
              <a:path w="965200" h="3556000">
                <a:moveTo>
                  <a:pt x="0" y="3556000"/>
                </a:moveTo>
                <a:cubicBezTo>
                  <a:pt x="320886" y="2577253"/>
                  <a:pt x="641773" y="1598507"/>
                  <a:pt x="802640" y="1005840"/>
                </a:cubicBezTo>
                <a:cubicBezTo>
                  <a:pt x="963507" y="413173"/>
                  <a:pt x="964353" y="206586"/>
                  <a:pt x="9652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4A47377B-BE2E-986B-A217-A6CACD11BF85}"/>
              </a:ext>
            </a:extLst>
          </p:cNvPr>
          <p:cNvSpPr txBox="1"/>
          <p:nvPr/>
        </p:nvSpPr>
        <p:spPr>
          <a:xfrm>
            <a:off x="5292080" y="3356992"/>
            <a:ext cx="646331" cy="369332"/>
          </a:xfrm>
          <a:prstGeom prst="rect">
            <a:avLst/>
          </a:prstGeom>
          <a:noFill/>
        </p:spPr>
        <p:txBody>
          <a:bodyPr wrap="none" rtlCol="0">
            <a:spAutoFit/>
          </a:bodyPr>
          <a:lstStyle/>
          <a:p>
            <a:r>
              <a:rPr kumimoji="1" lang="ja-JP" altLang="en-US"/>
              <a:t>気体</a:t>
            </a:r>
          </a:p>
        </p:txBody>
      </p:sp>
      <p:sp>
        <p:nvSpPr>
          <p:cNvPr id="31" name="テキスト ボックス 30">
            <a:extLst>
              <a:ext uri="{FF2B5EF4-FFF2-40B4-BE49-F238E27FC236}">
                <a16:creationId xmlns:a16="http://schemas.microsoft.com/office/drawing/2014/main" id="{7D823DB1-2EA7-9253-8FD8-3D916C9C00F7}"/>
              </a:ext>
            </a:extLst>
          </p:cNvPr>
          <p:cNvSpPr txBox="1"/>
          <p:nvPr/>
        </p:nvSpPr>
        <p:spPr>
          <a:xfrm>
            <a:off x="7022013" y="3284984"/>
            <a:ext cx="646331" cy="369332"/>
          </a:xfrm>
          <a:prstGeom prst="rect">
            <a:avLst/>
          </a:prstGeom>
          <a:noFill/>
        </p:spPr>
        <p:txBody>
          <a:bodyPr wrap="none" rtlCol="0">
            <a:spAutoFit/>
          </a:bodyPr>
          <a:lstStyle/>
          <a:p>
            <a:r>
              <a:rPr lang="ja-JP" altLang="en-US"/>
              <a:t>液体</a:t>
            </a:r>
            <a:endParaRPr kumimoji="1" lang="ja-JP" altLang="en-US"/>
          </a:p>
        </p:txBody>
      </p:sp>
      <p:sp>
        <p:nvSpPr>
          <p:cNvPr id="32" name="テキスト ボックス 31">
            <a:extLst>
              <a:ext uri="{FF2B5EF4-FFF2-40B4-BE49-F238E27FC236}">
                <a16:creationId xmlns:a16="http://schemas.microsoft.com/office/drawing/2014/main" id="{9A3926E6-AD7B-945A-9BB2-8685B4655188}"/>
              </a:ext>
            </a:extLst>
          </p:cNvPr>
          <p:cNvSpPr txBox="1"/>
          <p:nvPr/>
        </p:nvSpPr>
        <p:spPr>
          <a:xfrm>
            <a:off x="5868144" y="2564904"/>
            <a:ext cx="1338828" cy="369332"/>
          </a:xfrm>
          <a:prstGeom prst="rect">
            <a:avLst/>
          </a:prstGeom>
          <a:noFill/>
        </p:spPr>
        <p:txBody>
          <a:bodyPr wrap="none" rtlCol="0">
            <a:spAutoFit/>
          </a:bodyPr>
          <a:lstStyle/>
          <a:p>
            <a:r>
              <a:rPr kumimoji="1" lang="ja-JP" altLang="en-US"/>
              <a:t>超臨界流体</a:t>
            </a:r>
          </a:p>
        </p:txBody>
      </p:sp>
      <p:sp>
        <p:nvSpPr>
          <p:cNvPr id="33" name="テキスト ボックス 32">
            <a:extLst>
              <a:ext uri="{FF2B5EF4-FFF2-40B4-BE49-F238E27FC236}">
                <a16:creationId xmlns:a16="http://schemas.microsoft.com/office/drawing/2014/main" id="{7521A2A3-70F4-5AF6-4E60-330EA9402182}"/>
              </a:ext>
            </a:extLst>
          </p:cNvPr>
          <p:cNvSpPr txBox="1"/>
          <p:nvPr/>
        </p:nvSpPr>
        <p:spPr>
          <a:xfrm>
            <a:off x="6012160" y="3717032"/>
            <a:ext cx="1107996" cy="369332"/>
          </a:xfrm>
          <a:prstGeom prst="rect">
            <a:avLst/>
          </a:prstGeom>
          <a:noFill/>
        </p:spPr>
        <p:txBody>
          <a:bodyPr wrap="none" rtlCol="0">
            <a:spAutoFit/>
          </a:bodyPr>
          <a:lstStyle/>
          <a:p>
            <a:r>
              <a:rPr kumimoji="1" lang="ja-JP" altLang="en-US"/>
              <a:t>気液共存</a:t>
            </a:r>
          </a:p>
        </p:txBody>
      </p:sp>
      <p:sp>
        <p:nvSpPr>
          <p:cNvPr id="34" name="テキスト ボックス 33">
            <a:extLst>
              <a:ext uri="{FF2B5EF4-FFF2-40B4-BE49-F238E27FC236}">
                <a16:creationId xmlns:a16="http://schemas.microsoft.com/office/drawing/2014/main" id="{C21C896A-175C-7657-73E0-A079AB89A225}"/>
              </a:ext>
            </a:extLst>
          </p:cNvPr>
          <p:cNvSpPr txBox="1"/>
          <p:nvPr/>
        </p:nvSpPr>
        <p:spPr>
          <a:xfrm>
            <a:off x="8028384" y="5147900"/>
            <a:ext cx="646331" cy="369332"/>
          </a:xfrm>
          <a:prstGeom prst="rect">
            <a:avLst/>
          </a:prstGeom>
          <a:noFill/>
        </p:spPr>
        <p:txBody>
          <a:bodyPr wrap="none" rtlCol="0">
            <a:spAutoFit/>
          </a:bodyPr>
          <a:lstStyle/>
          <a:p>
            <a:r>
              <a:rPr kumimoji="1" lang="ja-JP" altLang="en-US"/>
              <a:t>固体</a:t>
            </a:r>
          </a:p>
        </p:txBody>
      </p:sp>
      <p:sp>
        <p:nvSpPr>
          <p:cNvPr id="35" name="テキスト ボックス 34">
            <a:extLst>
              <a:ext uri="{FF2B5EF4-FFF2-40B4-BE49-F238E27FC236}">
                <a16:creationId xmlns:a16="http://schemas.microsoft.com/office/drawing/2014/main" id="{EBCA44E8-00B2-A593-9888-A34DC130848A}"/>
              </a:ext>
            </a:extLst>
          </p:cNvPr>
          <p:cNvSpPr txBox="1"/>
          <p:nvPr/>
        </p:nvSpPr>
        <p:spPr>
          <a:xfrm>
            <a:off x="7452320" y="4077072"/>
            <a:ext cx="646331" cy="646331"/>
          </a:xfrm>
          <a:prstGeom prst="rect">
            <a:avLst/>
          </a:prstGeom>
          <a:noFill/>
        </p:spPr>
        <p:txBody>
          <a:bodyPr wrap="none" rtlCol="0">
            <a:spAutoFit/>
          </a:bodyPr>
          <a:lstStyle/>
          <a:p>
            <a:r>
              <a:rPr kumimoji="1" lang="ja-JP" altLang="en-US"/>
              <a:t>固液</a:t>
            </a:r>
            <a:endParaRPr kumimoji="1" lang="en-US" altLang="ja-JP"/>
          </a:p>
          <a:p>
            <a:r>
              <a:rPr lang="ja-JP" altLang="en-US"/>
              <a:t>共存</a:t>
            </a:r>
            <a:endParaRPr kumimoji="1" lang="ja-JP" altLang="en-US"/>
          </a:p>
        </p:txBody>
      </p:sp>
      <p:sp>
        <p:nvSpPr>
          <p:cNvPr id="36" name="テキスト ボックス 35">
            <a:extLst>
              <a:ext uri="{FF2B5EF4-FFF2-40B4-BE49-F238E27FC236}">
                <a16:creationId xmlns:a16="http://schemas.microsoft.com/office/drawing/2014/main" id="{FB9404BE-5FE7-9B13-338E-9E7E2DCE783F}"/>
              </a:ext>
            </a:extLst>
          </p:cNvPr>
          <p:cNvSpPr txBox="1"/>
          <p:nvPr/>
        </p:nvSpPr>
        <p:spPr>
          <a:xfrm>
            <a:off x="395536" y="1196752"/>
            <a:ext cx="3656770" cy="523220"/>
          </a:xfrm>
          <a:prstGeom prst="rect">
            <a:avLst/>
          </a:prstGeom>
          <a:noFill/>
        </p:spPr>
        <p:txBody>
          <a:bodyPr wrap="none" rtlCol="0">
            <a:spAutoFit/>
          </a:bodyPr>
          <a:lstStyle/>
          <a:p>
            <a:r>
              <a:rPr kumimoji="1" lang="ja-JP" altLang="en-US" sz="2800"/>
              <a:t>圧力ー温度相図</a:t>
            </a:r>
            <a:r>
              <a:rPr kumimoji="1" lang="en-US" altLang="ja-JP" sz="2800"/>
              <a:t>(NPT)</a:t>
            </a:r>
            <a:endParaRPr kumimoji="1" lang="ja-JP" altLang="en-US" sz="2800"/>
          </a:p>
        </p:txBody>
      </p:sp>
      <p:sp>
        <p:nvSpPr>
          <p:cNvPr id="37" name="テキスト ボックス 36">
            <a:extLst>
              <a:ext uri="{FF2B5EF4-FFF2-40B4-BE49-F238E27FC236}">
                <a16:creationId xmlns:a16="http://schemas.microsoft.com/office/drawing/2014/main" id="{B27CEE91-02DD-89FC-391F-CCFE366BB25E}"/>
              </a:ext>
            </a:extLst>
          </p:cNvPr>
          <p:cNvSpPr txBox="1"/>
          <p:nvPr/>
        </p:nvSpPr>
        <p:spPr>
          <a:xfrm>
            <a:off x="5019686" y="1177588"/>
            <a:ext cx="3656770" cy="523220"/>
          </a:xfrm>
          <a:prstGeom prst="rect">
            <a:avLst/>
          </a:prstGeom>
          <a:noFill/>
        </p:spPr>
        <p:txBody>
          <a:bodyPr wrap="none" rtlCol="0">
            <a:spAutoFit/>
          </a:bodyPr>
          <a:lstStyle/>
          <a:p>
            <a:r>
              <a:rPr kumimoji="1" lang="ja-JP" altLang="en-US" sz="2800"/>
              <a:t>密度ー温度相図</a:t>
            </a:r>
            <a:r>
              <a:rPr kumimoji="1" lang="en-US" altLang="ja-JP" sz="2800"/>
              <a:t>(NVT)</a:t>
            </a:r>
            <a:endParaRPr kumimoji="1" lang="ja-JP" altLang="en-US" sz="2800"/>
          </a:p>
        </p:txBody>
      </p:sp>
    </p:spTree>
    <p:extLst>
      <p:ext uri="{BB962C8B-B14F-4D97-AF65-F5344CB8AC3E}">
        <p14:creationId xmlns:p14="http://schemas.microsoft.com/office/powerpoint/2010/main" val="234118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1ECA46B-10CB-559C-8623-EBDDB72F5F22}"/>
              </a:ext>
            </a:extLst>
          </p:cNvPr>
          <p:cNvSpPr>
            <a:spLocks noGrp="1"/>
          </p:cNvSpPr>
          <p:nvPr>
            <p:ph type="body" sz="quarter" idx="10"/>
          </p:nvPr>
        </p:nvSpPr>
        <p:spPr/>
        <p:txBody>
          <a:bodyPr/>
          <a:lstStyle/>
          <a:p>
            <a:r>
              <a:rPr kumimoji="1" lang="ja-JP" altLang="en-US"/>
              <a:t>密度ー温度相図の見方</a:t>
            </a:r>
          </a:p>
        </p:txBody>
      </p:sp>
      <p:sp>
        <p:nvSpPr>
          <p:cNvPr id="3" name="正方形/長方形 2">
            <a:extLst>
              <a:ext uri="{FF2B5EF4-FFF2-40B4-BE49-F238E27FC236}">
                <a16:creationId xmlns:a16="http://schemas.microsoft.com/office/drawing/2014/main" id="{B920A505-B4BC-B3BF-2AC7-7A8F57AA7358}"/>
              </a:ext>
            </a:extLst>
          </p:cNvPr>
          <p:cNvSpPr/>
          <p:nvPr/>
        </p:nvSpPr>
        <p:spPr>
          <a:xfrm>
            <a:off x="755576" y="227687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7306B3B-AF2E-7F9E-5F67-A707FB0EE2A2}"/>
              </a:ext>
            </a:extLst>
          </p:cNvPr>
          <p:cNvSpPr/>
          <p:nvPr/>
        </p:nvSpPr>
        <p:spPr>
          <a:xfrm>
            <a:off x="755576" y="227687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983EFE6-29C4-A5B0-E2EB-2ACF326378A0}"/>
              </a:ext>
            </a:extLst>
          </p:cNvPr>
          <p:cNvSpPr/>
          <p:nvPr/>
        </p:nvSpPr>
        <p:spPr>
          <a:xfrm>
            <a:off x="755576" y="342900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6955E4-483E-90D2-58AB-E91F1FD6DFE6}"/>
              </a:ext>
            </a:extLst>
          </p:cNvPr>
          <p:cNvSpPr txBox="1"/>
          <p:nvPr/>
        </p:nvSpPr>
        <p:spPr>
          <a:xfrm>
            <a:off x="1259632" y="3717032"/>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3E16E29-62BF-9874-A928-0F289250954A}"/>
              </a:ext>
            </a:extLst>
          </p:cNvPr>
          <p:cNvSpPr txBox="1"/>
          <p:nvPr/>
        </p:nvSpPr>
        <p:spPr>
          <a:xfrm>
            <a:off x="1043608" y="2636912"/>
            <a:ext cx="877163" cy="369332"/>
          </a:xfrm>
          <a:prstGeom prst="rect">
            <a:avLst/>
          </a:prstGeom>
          <a:noFill/>
        </p:spPr>
        <p:txBody>
          <a:bodyPr wrap="none" rtlCol="0">
            <a:spAutoFit/>
          </a:bodyPr>
          <a:lstStyle/>
          <a:p>
            <a:r>
              <a:rPr kumimoji="1" lang="ja-JP" altLang="en-US"/>
              <a:t>水蒸気</a:t>
            </a:r>
          </a:p>
        </p:txBody>
      </p:sp>
      <p:cxnSp>
        <p:nvCxnSpPr>
          <p:cNvPr id="9" name="直線矢印コネクタ 8">
            <a:extLst>
              <a:ext uri="{FF2B5EF4-FFF2-40B4-BE49-F238E27FC236}">
                <a16:creationId xmlns:a16="http://schemas.microsoft.com/office/drawing/2014/main" id="{3F191F91-5A40-FB7D-9FAE-2467CD0DA62B}"/>
              </a:ext>
            </a:extLst>
          </p:cNvPr>
          <p:cNvCxnSpPr/>
          <p:nvPr/>
        </p:nvCxnSpPr>
        <p:spPr>
          <a:xfrm flipV="1">
            <a:off x="5292080" y="1556792"/>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CC8A26A-A94A-0B68-E956-E7541E04AAB4}"/>
              </a:ext>
            </a:extLst>
          </p:cNvPr>
          <p:cNvCxnSpPr/>
          <p:nvPr/>
        </p:nvCxnSpPr>
        <p:spPr>
          <a:xfrm>
            <a:off x="5004048" y="4149080"/>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DC9CA964-E0F0-2C1E-4046-2CFDF94640E3}"/>
              </a:ext>
            </a:extLst>
          </p:cNvPr>
          <p:cNvSpPr/>
          <p:nvPr/>
        </p:nvSpPr>
        <p:spPr>
          <a:xfrm>
            <a:off x="5283200" y="2178434"/>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362AD01-AEBC-F0FF-9E97-19ACE4B8FBD7}"/>
              </a:ext>
            </a:extLst>
          </p:cNvPr>
          <p:cNvSpPr txBox="1"/>
          <p:nvPr/>
        </p:nvSpPr>
        <p:spPr>
          <a:xfrm>
            <a:off x="4932040" y="1196752"/>
            <a:ext cx="646331" cy="369332"/>
          </a:xfrm>
          <a:prstGeom prst="rect">
            <a:avLst/>
          </a:prstGeom>
          <a:noFill/>
        </p:spPr>
        <p:txBody>
          <a:bodyPr wrap="none" rtlCol="0">
            <a:spAutoFit/>
          </a:bodyPr>
          <a:lstStyle/>
          <a:p>
            <a:r>
              <a:rPr kumimoji="1" lang="ja-JP" altLang="en-US"/>
              <a:t>温度</a:t>
            </a:r>
          </a:p>
        </p:txBody>
      </p:sp>
      <p:sp>
        <p:nvSpPr>
          <p:cNvPr id="14" name="テキスト ボックス 13">
            <a:extLst>
              <a:ext uri="{FF2B5EF4-FFF2-40B4-BE49-F238E27FC236}">
                <a16:creationId xmlns:a16="http://schemas.microsoft.com/office/drawing/2014/main" id="{E87D4F59-A625-6649-753E-4DB7F7833095}"/>
              </a:ext>
            </a:extLst>
          </p:cNvPr>
          <p:cNvSpPr txBox="1"/>
          <p:nvPr/>
        </p:nvSpPr>
        <p:spPr>
          <a:xfrm>
            <a:off x="8316416" y="3933056"/>
            <a:ext cx="646331" cy="369332"/>
          </a:xfrm>
          <a:prstGeom prst="rect">
            <a:avLst/>
          </a:prstGeom>
          <a:noFill/>
        </p:spPr>
        <p:txBody>
          <a:bodyPr wrap="none" rtlCol="0">
            <a:spAutoFit/>
          </a:bodyPr>
          <a:lstStyle/>
          <a:p>
            <a:r>
              <a:rPr kumimoji="1" lang="ja-JP" altLang="en-US"/>
              <a:t>密度</a:t>
            </a:r>
          </a:p>
        </p:txBody>
      </p:sp>
      <p:cxnSp>
        <p:nvCxnSpPr>
          <p:cNvPr id="16" name="直線コネクタ 15">
            <a:extLst>
              <a:ext uri="{FF2B5EF4-FFF2-40B4-BE49-F238E27FC236}">
                <a16:creationId xmlns:a16="http://schemas.microsoft.com/office/drawing/2014/main" id="{E79D09C5-D259-840C-3C75-7CD092979603}"/>
              </a:ext>
            </a:extLst>
          </p:cNvPr>
          <p:cNvCxnSpPr/>
          <p:nvPr/>
        </p:nvCxnSpPr>
        <p:spPr>
          <a:xfrm>
            <a:off x="5076056" y="2636912"/>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D412B206-F43F-6736-7620-D3CCE8CF0591}"/>
              </a:ext>
            </a:extLst>
          </p:cNvPr>
          <p:cNvSpPr/>
          <p:nvPr/>
        </p:nvSpPr>
        <p:spPr>
          <a:xfrm>
            <a:off x="5973296" y="2574176"/>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9EF9668-6E05-B804-95E7-7FEDBD394836}"/>
              </a:ext>
            </a:extLst>
          </p:cNvPr>
          <p:cNvSpPr/>
          <p:nvPr/>
        </p:nvSpPr>
        <p:spPr>
          <a:xfrm>
            <a:off x="7145744" y="2564904"/>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E6E0C63-F979-F5EB-89B4-D7F36721E910}"/>
              </a:ext>
            </a:extLst>
          </p:cNvPr>
          <p:cNvCxnSpPr/>
          <p:nvPr/>
        </p:nvCxnSpPr>
        <p:spPr>
          <a:xfrm>
            <a:off x="6042640" y="2276872"/>
            <a:ext cx="0" cy="201622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BA86004-3E0E-120F-6450-3B416DDD17C5}"/>
              </a:ext>
            </a:extLst>
          </p:cNvPr>
          <p:cNvSpPr txBox="1"/>
          <p:nvPr/>
        </p:nvSpPr>
        <p:spPr>
          <a:xfrm>
            <a:off x="4750326" y="2483604"/>
            <a:ext cx="325730" cy="369332"/>
          </a:xfrm>
          <a:prstGeom prst="rect">
            <a:avLst/>
          </a:prstGeom>
          <a:noFill/>
        </p:spPr>
        <p:txBody>
          <a:bodyPr wrap="none" rtlCol="0">
            <a:spAutoFit/>
          </a:bodyPr>
          <a:lstStyle/>
          <a:p>
            <a:r>
              <a:rPr kumimoji="1" lang="en-US" altLang="ja-JP"/>
              <a:t>T</a:t>
            </a:r>
            <a:endParaRPr kumimoji="1" lang="ja-JP" altLang="en-US"/>
          </a:p>
        </p:txBody>
      </p:sp>
      <p:sp>
        <p:nvSpPr>
          <p:cNvPr id="22" name="テキスト ボックス 21">
            <a:extLst>
              <a:ext uri="{FF2B5EF4-FFF2-40B4-BE49-F238E27FC236}">
                <a16:creationId xmlns:a16="http://schemas.microsoft.com/office/drawing/2014/main" id="{D58F3B35-E0C3-27B5-8A00-C483B48F45D7}"/>
              </a:ext>
            </a:extLst>
          </p:cNvPr>
          <p:cNvSpPr txBox="1"/>
          <p:nvPr/>
        </p:nvSpPr>
        <p:spPr>
          <a:xfrm>
            <a:off x="1120309" y="1628800"/>
            <a:ext cx="787395" cy="369332"/>
          </a:xfrm>
          <a:prstGeom prst="rect">
            <a:avLst/>
          </a:prstGeom>
          <a:noFill/>
        </p:spPr>
        <p:txBody>
          <a:bodyPr wrap="none" rtlCol="0">
            <a:spAutoFit/>
          </a:bodyPr>
          <a:lstStyle/>
          <a:p>
            <a:r>
              <a:rPr lang="ja-JP" altLang="en-US"/>
              <a:t>温度</a:t>
            </a:r>
            <a:r>
              <a:rPr kumimoji="1" lang="en-US" altLang="ja-JP"/>
              <a:t>T</a:t>
            </a:r>
            <a:endParaRPr kumimoji="1" lang="ja-JP" altLang="en-US"/>
          </a:p>
        </p:txBody>
      </p:sp>
      <p:sp>
        <p:nvSpPr>
          <p:cNvPr id="23" name="テキスト ボックス 22">
            <a:extLst>
              <a:ext uri="{FF2B5EF4-FFF2-40B4-BE49-F238E27FC236}">
                <a16:creationId xmlns:a16="http://schemas.microsoft.com/office/drawing/2014/main" id="{952EF0C5-FBC7-FC78-EBF2-8C4D18AEA0F7}"/>
              </a:ext>
            </a:extLst>
          </p:cNvPr>
          <p:cNvSpPr txBox="1"/>
          <p:nvPr/>
        </p:nvSpPr>
        <p:spPr>
          <a:xfrm>
            <a:off x="5724128" y="4293096"/>
            <a:ext cx="646331" cy="646331"/>
          </a:xfrm>
          <a:prstGeom prst="rect">
            <a:avLst/>
          </a:prstGeom>
          <a:noFill/>
        </p:spPr>
        <p:txBody>
          <a:bodyPr wrap="none" rtlCol="0">
            <a:spAutoFit/>
          </a:bodyPr>
          <a:lstStyle/>
          <a:p>
            <a:r>
              <a:rPr kumimoji="1" lang="ja-JP" altLang="en-US"/>
              <a:t>気相</a:t>
            </a:r>
            <a:endParaRPr kumimoji="1" lang="en-US" altLang="ja-JP"/>
          </a:p>
          <a:p>
            <a:r>
              <a:rPr kumimoji="1" lang="ja-JP" altLang="en-US"/>
              <a:t>密度</a:t>
            </a:r>
          </a:p>
        </p:txBody>
      </p:sp>
      <p:cxnSp>
        <p:nvCxnSpPr>
          <p:cNvPr id="24" name="直線コネクタ 23">
            <a:extLst>
              <a:ext uri="{FF2B5EF4-FFF2-40B4-BE49-F238E27FC236}">
                <a16:creationId xmlns:a16="http://schemas.microsoft.com/office/drawing/2014/main" id="{F6801563-26A6-E4D0-16F8-FF435844FB8E}"/>
              </a:ext>
            </a:extLst>
          </p:cNvPr>
          <p:cNvCxnSpPr>
            <a:cxnSpLocks/>
          </p:cNvCxnSpPr>
          <p:nvPr/>
        </p:nvCxnSpPr>
        <p:spPr>
          <a:xfrm>
            <a:off x="7236296" y="2276872"/>
            <a:ext cx="0" cy="22322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930B34E-0DAB-6456-3335-DEA4EEB456A8}"/>
              </a:ext>
            </a:extLst>
          </p:cNvPr>
          <p:cNvSpPr txBox="1"/>
          <p:nvPr/>
        </p:nvSpPr>
        <p:spPr>
          <a:xfrm>
            <a:off x="6948264" y="4797152"/>
            <a:ext cx="646331" cy="646331"/>
          </a:xfrm>
          <a:prstGeom prst="rect">
            <a:avLst/>
          </a:prstGeom>
          <a:noFill/>
        </p:spPr>
        <p:txBody>
          <a:bodyPr wrap="none" rtlCol="0">
            <a:spAutoFit/>
          </a:bodyPr>
          <a:lstStyle/>
          <a:p>
            <a:r>
              <a:rPr kumimoji="1" lang="ja-JP" altLang="en-US"/>
              <a:t>液相</a:t>
            </a:r>
            <a:endParaRPr kumimoji="1" lang="en-US" altLang="ja-JP"/>
          </a:p>
          <a:p>
            <a:r>
              <a:rPr kumimoji="1" lang="ja-JP" altLang="en-US"/>
              <a:t>密度</a:t>
            </a:r>
          </a:p>
        </p:txBody>
      </p:sp>
      <p:cxnSp>
        <p:nvCxnSpPr>
          <p:cNvPr id="28" name="コネクタ: カギ線 27">
            <a:extLst>
              <a:ext uri="{FF2B5EF4-FFF2-40B4-BE49-F238E27FC236}">
                <a16:creationId xmlns:a16="http://schemas.microsoft.com/office/drawing/2014/main" id="{CC2AAAD7-DB46-45CE-990E-B843EB42FB18}"/>
              </a:ext>
            </a:extLst>
          </p:cNvPr>
          <p:cNvCxnSpPr>
            <a:stCxn id="23" idx="1"/>
          </p:cNvCxnSpPr>
          <p:nvPr/>
        </p:nvCxnSpPr>
        <p:spPr>
          <a:xfrm rot="10800000">
            <a:off x="2195736" y="2852936"/>
            <a:ext cx="3528392" cy="176332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3A804E03-2D20-2F9F-5C86-FBADBE5161F6}"/>
              </a:ext>
            </a:extLst>
          </p:cNvPr>
          <p:cNvCxnSpPr>
            <a:stCxn id="25" idx="1"/>
            <a:endCxn id="5" idx="3"/>
          </p:cNvCxnSpPr>
          <p:nvPr/>
        </p:nvCxnSpPr>
        <p:spPr>
          <a:xfrm rot="10800000">
            <a:off x="2195736" y="3933056"/>
            <a:ext cx="4752528" cy="1187262"/>
          </a:xfrm>
          <a:prstGeom prst="bentConnector3">
            <a:avLst>
              <a:gd name="adj1" fmla="val 795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6E43DD8-5D9C-B202-96E9-773F115B3FDC}"/>
              </a:ext>
            </a:extLst>
          </p:cNvPr>
          <p:cNvSpPr txBox="1"/>
          <p:nvPr/>
        </p:nvSpPr>
        <p:spPr>
          <a:xfrm>
            <a:off x="179512" y="5601434"/>
            <a:ext cx="8392041" cy="707886"/>
          </a:xfrm>
          <a:prstGeom prst="rect">
            <a:avLst/>
          </a:prstGeom>
          <a:noFill/>
        </p:spPr>
        <p:txBody>
          <a:bodyPr wrap="none" rtlCol="0">
            <a:spAutoFit/>
          </a:bodyPr>
          <a:lstStyle/>
          <a:p>
            <a:r>
              <a:rPr kumimoji="1" lang="ja-JP" altLang="en-US" sz="2000"/>
              <a:t>ある温度、平均密度では、液相と気相が共存する</a:t>
            </a:r>
            <a:r>
              <a:rPr kumimoji="1" lang="en-US" altLang="ja-JP" sz="2000"/>
              <a:t>(</a:t>
            </a:r>
            <a:r>
              <a:rPr kumimoji="1" lang="ja-JP" altLang="en-US" sz="2000"/>
              <a:t>純相にならない</a:t>
            </a:r>
            <a:r>
              <a:rPr kumimoji="1" lang="en-US" altLang="ja-JP" sz="2000"/>
              <a:t>)</a:t>
            </a:r>
          </a:p>
          <a:p>
            <a:r>
              <a:rPr lang="ja-JP" altLang="en-US" sz="2000"/>
              <a:t>相図は、その温度における共存状態の液相と気相の密度を教えてくれる</a:t>
            </a:r>
            <a:endParaRPr kumimoji="1" lang="ja-JP" altLang="en-US" sz="2000"/>
          </a:p>
        </p:txBody>
      </p:sp>
    </p:spTree>
    <p:extLst>
      <p:ext uri="{BB962C8B-B14F-4D97-AF65-F5344CB8AC3E}">
        <p14:creationId xmlns:p14="http://schemas.microsoft.com/office/powerpoint/2010/main" val="3343476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062215C3-6AD9-F011-59E5-3B9D0DDC8198}"/>
              </a:ext>
            </a:extLst>
          </p:cNvPr>
          <p:cNvCxnSpPr/>
          <p:nvPr/>
        </p:nvCxnSpPr>
        <p:spPr>
          <a:xfrm>
            <a:off x="818704" y="4562743"/>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84D351E4-C3C5-5F7E-824C-044B2C724551}"/>
              </a:ext>
            </a:extLst>
          </p:cNvPr>
          <p:cNvSpPr>
            <a:spLocks noGrp="1"/>
          </p:cNvSpPr>
          <p:nvPr>
            <p:ph type="body" sz="quarter" idx="10"/>
          </p:nvPr>
        </p:nvSpPr>
        <p:spPr/>
        <p:txBody>
          <a:bodyPr/>
          <a:lstStyle/>
          <a:p>
            <a:r>
              <a:rPr lang="ja-JP" altLang="en-US" dirty="0"/>
              <a:t>気液転移</a:t>
            </a:r>
            <a:endParaRPr kumimoji="1" lang="ja-JP" altLang="en-US" dirty="0"/>
          </a:p>
        </p:txBody>
      </p:sp>
      <p:cxnSp>
        <p:nvCxnSpPr>
          <p:cNvPr id="3" name="直線矢印コネクタ 2">
            <a:extLst>
              <a:ext uri="{FF2B5EF4-FFF2-40B4-BE49-F238E27FC236}">
                <a16:creationId xmlns:a16="http://schemas.microsoft.com/office/drawing/2014/main" id="{0C6A3C4C-A2D5-7121-5C79-C7555F55CE90}"/>
              </a:ext>
            </a:extLst>
          </p:cNvPr>
          <p:cNvCxnSpPr/>
          <p:nvPr/>
        </p:nvCxnSpPr>
        <p:spPr>
          <a:xfrm flipV="1">
            <a:off x="971600" y="3797085"/>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F2D0C57-4728-9560-E9D9-ED32737B9B47}"/>
              </a:ext>
            </a:extLst>
          </p:cNvPr>
          <p:cNvCxnSpPr/>
          <p:nvPr/>
        </p:nvCxnSpPr>
        <p:spPr>
          <a:xfrm>
            <a:off x="683568" y="6389373"/>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63AA4B98-8B67-1ECB-925C-6A9AF19D608B}"/>
              </a:ext>
            </a:extLst>
          </p:cNvPr>
          <p:cNvSpPr/>
          <p:nvPr/>
        </p:nvSpPr>
        <p:spPr>
          <a:xfrm>
            <a:off x="962720" y="4418727"/>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A376FE3-4795-C8E6-CA34-B919DC7EE4B4}"/>
              </a:ext>
            </a:extLst>
          </p:cNvPr>
          <p:cNvSpPr txBox="1"/>
          <p:nvPr/>
        </p:nvSpPr>
        <p:spPr>
          <a:xfrm>
            <a:off x="3995936" y="6173349"/>
            <a:ext cx="646331" cy="369332"/>
          </a:xfrm>
          <a:prstGeom prst="rect">
            <a:avLst/>
          </a:prstGeom>
          <a:noFill/>
        </p:spPr>
        <p:txBody>
          <a:bodyPr wrap="none" rtlCol="0">
            <a:spAutoFit/>
          </a:bodyPr>
          <a:lstStyle/>
          <a:p>
            <a:r>
              <a:rPr kumimoji="1" lang="ja-JP" altLang="en-US"/>
              <a:t>密度</a:t>
            </a:r>
          </a:p>
        </p:txBody>
      </p:sp>
      <p:cxnSp>
        <p:nvCxnSpPr>
          <p:cNvPr id="7" name="直線コネクタ 6">
            <a:extLst>
              <a:ext uri="{FF2B5EF4-FFF2-40B4-BE49-F238E27FC236}">
                <a16:creationId xmlns:a16="http://schemas.microsoft.com/office/drawing/2014/main" id="{EE7723F5-803E-3A5D-A7A1-EBE84B8C9E09}"/>
              </a:ext>
            </a:extLst>
          </p:cNvPr>
          <p:cNvCxnSpPr/>
          <p:nvPr/>
        </p:nvCxnSpPr>
        <p:spPr>
          <a:xfrm>
            <a:off x="818704" y="5426839"/>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6E976CAF-97D0-BCB2-652B-DC452CC73AD2}"/>
              </a:ext>
            </a:extLst>
          </p:cNvPr>
          <p:cNvSpPr/>
          <p:nvPr/>
        </p:nvSpPr>
        <p:spPr>
          <a:xfrm>
            <a:off x="1898824"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BEFE6A7-B8B1-66C2-FDB2-07A09A55C0B4}"/>
              </a:ext>
            </a:extLst>
          </p:cNvPr>
          <p:cNvSpPr/>
          <p:nvPr/>
        </p:nvSpPr>
        <p:spPr>
          <a:xfrm>
            <a:off x="2546896"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55A9453C-2961-3D09-B5AB-A238207B4513}"/>
              </a:ext>
            </a:extLst>
          </p:cNvPr>
          <p:cNvCxnSpPr/>
          <p:nvPr/>
        </p:nvCxnSpPr>
        <p:spPr>
          <a:xfrm>
            <a:off x="818704" y="4130695"/>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0A48D744-C591-8E9C-A0B8-83B3C78C7727}"/>
              </a:ext>
            </a:extLst>
          </p:cNvPr>
          <p:cNvSpPr/>
          <p:nvPr/>
        </p:nvSpPr>
        <p:spPr>
          <a:xfrm>
            <a:off x="1322760"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D824C78-BEA2-B5AA-EAFD-E78A3C04426C}"/>
              </a:ext>
            </a:extLst>
          </p:cNvPr>
          <p:cNvSpPr/>
          <p:nvPr/>
        </p:nvSpPr>
        <p:spPr>
          <a:xfrm>
            <a:off x="3194968"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A84C4E0-0037-E319-C0ED-5F4BECEE1A3C}"/>
              </a:ext>
            </a:extLst>
          </p:cNvPr>
          <p:cNvSpPr/>
          <p:nvPr/>
        </p:nvSpPr>
        <p:spPr>
          <a:xfrm>
            <a:off x="2186856" y="4058687"/>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FF39D93-A062-FA39-0BA6-C1E5B664AF1A}"/>
              </a:ext>
            </a:extLst>
          </p:cNvPr>
          <p:cNvCxnSpPr>
            <a:cxnSpLocks/>
          </p:cNvCxnSpPr>
          <p:nvPr/>
        </p:nvCxnSpPr>
        <p:spPr>
          <a:xfrm>
            <a:off x="2258864" y="3770655"/>
            <a:ext cx="0" cy="269072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98DBFE6-F58D-BFD6-A4F5-FE258D4EA092}"/>
              </a:ext>
            </a:extLst>
          </p:cNvPr>
          <p:cNvSpPr txBox="1"/>
          <p:nvPr/>
        </p:nvSpPr>
        <p:spPr>
          <a:xfrm>
            <a:off x="1691680" y="6461381"/>
            <a:ext cx="1107996" cy="369332"/>
          </a:xfrm>
          <a:prstGeom prst="rect">
            <a:avLst/>
          </a:prstGeom>
          <a:noFill/>
        </p:spPr>
        <p:txBody>
          <a:bodyPr wrap="none" rtlCol="0">
            <a:spAutoFit/>
          </a:bodyPr>
          <a:lstStyle/>
          <a:p>
            <a:r>
              <a:rPr lang="ja-JP" altLang="en-US" dirty="0"/>
              <a:t>平均密度</a:t>
            </a:r>
            <a:endParaRPr kumimoji="1" lang="ja-JP" altLang="en-US"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468F061-EF9E-8E86-FA11-0AEC46A58F90}"/>
                  </a:ext>
                </a:extLst>
              </p:cNvPr>
              <p:cNvSpPr txBox="1"/>
              <p:nvPr/>
            </p:nvSpPr>
            <p:spPr>
              <a:xfrm>
                <a:off x="467544" y="5237245"/>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F468F061-EF9E-8E86-FA11-0AEC46A58F90}"/>
                  </a:ext>
                </a:extLst>
              </p:cNvPr>
              <p:cNvSpPr txBox="1">
                <a:spLocks noRot="1" noChangeAspect="1" noMove="1" noResize="1" noEditPoints="1" noAdjustHandles="1" noChangeArrowheads="1" noChangeShapeType="1" noTextEdit="1"/>
              </p:cNvSpPr>
              <p:nvPr/>
            </p:nvSpPr>
            <p:spPr>
              <a:xfrm>
                <a:off x="467544" y="5237245"/>
                <a:ext cx="279179" cy="276999"/>
              </a:xfrm>
              <a:prstGeom prst="rect">
                <a:avLst/>
              </a:prstGeom>
              <a:blipFill>
                <a:blip r:embed="rId2"/>
                <a:stretch>
                  <a:fillRect l="-20000" r="-6667"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92C2BA1-AC46-42CC-D6D1-2C241FE0535E}"/>
                  </a:ext>
                </a:extLst>
              </p:cNvPr>
              <p:cNvSpPr txBox="1"/>
              <p:nvPr/>
            </p:nvSpPr>
            <p:spPr>
              <a:xfrm>
                <a:off x="467544" y="4456190"/>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192C2BA1-AC46-42CC-D6D1-2C241FE0535E}"/>
                  </a:ext>
                </a:extLst>
              </p:cNvPr>
              <p:cNvSpPr txBox="1">
                <a:spLocks noRot="1" noChangeAspect="1" noMove="1" noResize="1" noEditPoints="1" noAdjustHandles="1" noChangeArrowheads="1" noChangeShapeType="1" noTextEdit="1"/>
              </p:cNvSpPr>
              <p:nvPr/>
            </p:nvSpPr>
            <p:spPr>
              <a:xfrm>
                <a:off x="467544" y="4456190"/>
                <a:ext cx="284500" cy="276999"/>
              </a:xfrm>
              <a:prstGeom prst="rect">
                <a:avLst/>
              </a:prstGeom>
              <a:blipFill>
                <a:blip r:embed="rId3"/>
                <a:stretch>
                  <a:fillRect l="-19565" r="-6522"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3BD6202-20BF-C32C-6F1D-2CA7BB379D2B}"/>
                  </a:ext>
                </a:extLst>
              </p:cNvPr>
              <p:cNvSpPr txBox="1"/>
              <p:nvPr/>
            </p:nvSpPr>
            <p:spPr>
              <a:xfrm>
                <a:off x="467544" y="3952134"/>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3</m:t>
                          </m:r>
                        </m:sub>
                      </m:sSub>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B3BD6202-20BF-C32C-6F1D-2CA7BB379D2B}"/>
                  </a:ext>
                </a:extLst>
              </p:cNvPr>
              <p:cNvSpPr txBox="1">
                <a:spLocks noRot="1" noChangeAspect="1" noMove="1" noResize="1" noEditPoints="1" noAdjustHandles="1" noChangeArrowheads="1" noChangeShapeType="1" noTextEdit="1"/>
              </p:cNvSpPr>
              <p:nvPr/>
            </p:nvSpPr>
            <p:spPr>
              <a:xfrm>
                <a:off x="467544" y="3952134"/>
                <a:ext cx="284500" cy="276999"/>
              </a:xfrm>
              <a:prstGeom prst="rect">
                <a:avLst/>
              </a:prstGeom>
              <a:blipFill>
                <a:blip r:embed="rId4"/>
                <a:stretch>
                  <a:fillRect l="-19565" r="-6522" b="-17391"/>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CF7FAE75-03F1-54FC-B774-1814C1B9CA83}"/>
              </a:ext>
            </a:extLst>
          </p:cNvPr>
          <p:cNvSpPr/>
          <p:nvPr/>
        </p:nvSpPr>
        <p:spPr>
          <a:xfrm>
            <a:off x="755576" y="126876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7D58209-658E-66EA-B595-96CF9E200527}"/>
              </a:ext>
            </a:extLst>
          </p:cNvPr>
          <p:cNvSpPr/>
          <p:nvPr/>
        </p:nvSpPr>
        <p:spPr>
          <a:xfrm>
            <a:off x="755576"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8E48943-D131-6202-7FDB-343903EADB53}"/>
              </a:ext>
            </a:extLst>
          </p:cNvPr>
          <p:cNvSpPr/>
          <p:nvPr/>
        </p:nvSpPr>
        <p:spPr>
          <a:xfrm>
            <a:off x="755576" y="242088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ABA3259-9E35-FDCF-FD78-6F0DA34C0CE4}"/>
              </a:ext>
            </a:extLst>
          </p:cNvPr>
          <p:cNvSpPr/>
          <p:nvPr/>
        </p:nvSpPr>
        <p:spPr>
          <a:xfrm>
            <a:off x="3419872" y="1268760"/>
            <a:ext cx="1440160" cy="1152128"/>
          </a:xfrm>
          <a:prstGeom prst="rect">
            <a:avLst/>
          </a:prstGeom>
          <a:solidFill>
            <a:srgbClr val="66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A7F31BFA-6711-93AE-D380-67E90B578C75}"/>
              </a:ext>
            </a:extLst>
          </p:cNvPr>
          <p:cNvSpPr/>
          <p:nvPr/>
        </p:nvSpPr>
        <p:spPr>
          <a:xfrm>
            <a:off x="3419872"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A04FBA7-0799-261B-F683-9E252E73C988}"/>
              </a:ext>
            </a:extLst>
          </p:cNvPr>
          <p:cNvSpPr/>
          <p:nvPr/>
        </p:nvSpPr>
        <p:spPr>
          <a:xfrm>
            <a:off x="3419872" y="2420888"/>
            <a:ext cx="1440160" cy="1008112"/>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63C3B3C2-866D-5737-8C26-6BC1453B9F37}"/>
              </a:ext>
            </a:extLst>
          </p:cNvPr>
          <p:cNvSpPr/>
          <p:nvPr/>
        </p:nvSpPr>
        <p:spPr>
          <a:xfrm>
            <a:off x="6012160" y="1268760"/>
            <a:ext cx="1440160" cy="2160240"/>
          </a:xfrm>
          <a:prstGeom prst="rect">
            <a:avLst/>
          </a:prstGeom>
          <a:solidFill>
            <a:srgbClr val="47C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FE0D7AA-A601-34BE-970A-36192FFEDE24}"/>
              </a:ext>
            </a:extLst>
          </p:cNvPr>
          <p:cNvSpPr/>
          <p:nvPr/>
        </p:nvSpPr>
        <p:spPr>
          <a:xfrm>
            <a:off x="2483768"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7F6D720-33BC-1CBE-5B6B-1D054EAF0DCE}"/>
              </a:ext>
            </a:extLst>
          </p:cNvPr>
          <p:cNvSpPr/>
          <p:nvPr/>
        </p:nvSpPr>
        <p:spPr>
          <a:xfrm>
            <a:off x="5220072"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A757D0-7750-1AD9-3546-0E09142A0A02}"/>
                  </a:ext>
                </a:extLst>
              </p:cNvPr>
              <p:cNvSpPr txBox="1"/>
              <p:nvPr/>
            </p:nvSpPr>
            <p:spPr>
              <a:xfrm>
                <a:off x="179512" y="1196752"/>
                <a:ext cx="4328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1</m:t>
                          </m:r>
                        </m:sub>
                      </m:sSub>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52A757D0-7750-1AD9-3546-0E09142A0A02}"/>
                  </a:ext>
                </a:extLst>
              </p:cNvPr>
              <p:cNvSpPr txBox="1">
                <a:spLocks noRot="1" noChangeAspect="1" noMove="1" noResize="1" noEditPoints="1" noAdjustHandles="1" noChangeArrowheads="1" noChangeShapeType="1" noTextEdit="1"/>
              </p:cNvSpPr>
              <p:nvPr/>
            </p:nvSpPr>
            <p:spPr>
              <a:xfrm>
                <a:off x="179512" y="1196752"/>
                <a:ext cx="432875"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EF2CA01-76B7-206D-6CCA-8EFE0C9E5D19}"/>
                  </a:ext>
                </a:extLst>
              </p:cNvPr>
              <p:cNvSpPr txBox="1"/>
              <p:nvPr/>
            </p:nvSpPr>
            <p:spPr>
              <a:xfrm>
                <a:off x="2843808"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2</m:t>
                          </m:r>
                        </m:sub>
                      </m:sSub>
                    </m:oMath>
                  </m:oMathPara>
                </a14:m>
                <a:endParaRPr kumimoji="1" lang="ja-JP" altLang="en-US" sz="2800" dirty="0"/>
              </a:p>
            </p:txBody>
          </p:sp>
        </mc:Choice>
        <mc:Fallback xmlns="">
          <p:sp>
            <p:nvSpPr>
              <p:cNvPr id="40" name="テキスト ボックス 39">
                <a:extLst>
                  <a:ext uri="{FF2B5EF4-FFF2-40B4-BE49-F238E27FC236}">
                    <a16:creationId xmlns:a16="http://schemas.microsoft.com/office/drawing/2014/main" id="{9EF2CA01-76B7-206D-6CCA-8EFE0C9E5D19}"/>
                  </a:ext>
                </a:extLst>
              </p:cNvPr>
              <p:cNvSpPr txBox="1">
                <a:spLocks noRot="1" noChangeAspect="1" noMove="1" noResize="1" noEditPoints="1" noAdjustHandles="1" noChangeArrowheads="1" noChangeShapeType="1" noTextEdit="1"/>
              </p:cNvSpPr>
              <p:nvPr/>
            </p:nvSpPr>
            <p:spPr>
              <a:xfrm>
                <a:off x="2843808" y="1196752"/>
                <a:ext cx="441146"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37EB2FC-48C9-97AA-7FD1-D1A6C3B28BD2}"/>
                  </a:ext>
                </a:extLst>
              </p:cNvPr>
              <p:cNvSpPr txBox="1"/>
              <p:nvPr/>
            </p:nvSpPr>
            <p:spPr>
              <a:xfrm>
                <a:off x="5508104"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3</m:t>
                          </m:r>
                        </m:sub>
                      </m:sSub>
                    </m:oMath>
                  </m:oMathPara>
                </a14:m>
                <a:endParaRPr kumimoji="1" lang="ja-JP" altLang="en-US" sz="2800" dirty="0"/>
              </a:p>
            </p:txBody>
          </p:sp>
        </mc:Choice>
        <mc:Fallback xmlns="">
          <p:sp>
            <p:nvSpPr>
              <p:cNvPr id="41" name="テキスト ボックス 40">
                <a:extLst>
                  <a:ext uri="{FF2B5EF4-FFF2-40B4-BE49-F238E27FC236}">
                    <a16:creationId xmlns:a16="http://schemas.microsoft.com/office/drawing/2014/main" id="{137EB2FC-48C9-97AA-7FD1-D1A6C3B28BD2}"/>
                  </a:ext>
                </a:extLst>
              </p:cNvPr>
              <p:cNvSpPr txBox="1">
                <a:spLocks noRot="1" noChangeAspect="1" noMove="1" noResize="1" noEditPoints="1" noAdjustHandles="1" noChangeArrowheads="1" noChangeShapeType="1" noTextEdit="1"/>
              </p:cNvSpPr>
              <p:nvPr/>
            </p:nvSpPr>
            <p:spPr>
              <a:xfrm>
                <a:off x="5508104" y="1196752"/>
                <a:ext cx="441146" cy="430887"/>
              </a:xfrm>
              <a:prstGeom prst="rect">
                <a:avLst/>
              </a:prstGeom>
              <a:blipFill>
                <a:blip r:embed="rId7"/>
                <a:stretch>
                  <a:fillRect/>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9E98DD47-5AE9-6A31-C962-8B7BA4D95360}"/>
              </a:ext>
            </a:extLst>
          </p:cNvPr>
          <p:cNvSpPr txBox="1"/>
          <p:nvPr/>
        </p:nvSpPr>
        <p:spPr>
          <a:xfrm>
            <a:off x="4932040" y="407707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
        <p:nvSpPr>
          <p:cNvPr id="43" name="テキスト ボックス 42">
            <a:extLst>
              <a:ext uri="{FF2B5EF4-FFF2-40B4-BE49-F238E27FC236}">
                <a16:creationId xmlns:a16="http://schemas.microsoft.com/office/drawing/2014/main" id="{8E6D6423-5AF5-130F-BEFB-F237734551FF}"/>
              </a:ext>
            </a:extLst>
          </p:cNvPr>
          <p:cNvSpPr txBox="1"/>
          <p:nvPr/>
        </p:nvSpPr>
        <p:spPr>
          <a:xfrm>
            <a:off x="4932040" y="515719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Tree>
    <p:extLst>
      <p:ext uri="{BB962C8B-B14F-4D97-AF65-F5344CB8AC3E}">
        <p14:creationId xmlns:p14="http://schemas.microsoft.com/office/powerpoint/2010/main" val="140823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A5FDDC-1803-193A-36D1-32045E0EB79D}"/>
              </a:ext>
            </a:extLst>
          </p:cNvPr>
          <p:cNvSpPr>
            <a:spLocks noGrp="1"/>
          </p:cNvSpPr>
          <p:nvPr>
            <p:ph type="body" sz="quarter" idx="10"/>
          </p:nvPr>
        </p:nvSpPr>
        <p:spPr/>
        <p:txBody>
          <a:bodyPr/>
          <a:lstStyle/>
          <a:p>
            <a:r>
              <a:rPr lang="ja-JP" altLang="en-US" dirty="0"/>
              <a:t>気液転移と磁性転移</a:t>
            </a:r>
            <a:endParaRPr kumimoji="1" lang="ja-JP" altLang="en-US" dirty="0"/>
          </a:p>
        </p:txBody>
      </p:sp>
      <p:cxnSp>
        <p:nvCxnSpPr>
          <p:cNvPr id="4" name="直線矢印コネクタ 3">
            <a:extLst>
              <a:ext uri="{FF2B5EF4-FFF2-40B4-BE49-F238E27FC236}">
                <a16:creationId xmlns:a16="http://schemas.microsoft.com/office/drawing/2014/main" id="{B9258224-1A28-CF9D-96AC-D35F08952BA6}"/>
              </a:ext>
            </a:extLst>
          </p:cNvPr>
          <p:cNvCxnSpPr>
            <a:cxnSpLocks/>
          </p:cNvCxnSpPr>
          <p:nvPr/>
        </p:nvCxnSpPr>
        <p:spPr>
          <a:xfrm>
            <a:off x="755576"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30FE3747-8D67-D0B4-46EA-CA85318E6A2F}"/>
              </a:ext>
            </a:extLst>
          </p:cNvPr>
          <p:cNvCxnSpPr/>
          <p:nvPr/>
        </p:nvCxnSpPr>
        <p:spPr>
          <a:xfrm flipV="1">
            <a:off x="971600"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C229E6A-B812-7156-DF82-3EAF187D9093}"/>
                  </a:ext>
                </a:extLst>
              </p:cNvPr>
              <p:cNvSpPr txBox="1"/>
              <p:nvPr/>
            </p:nvSpPr>
            <p:spPr>
              <a:xfrm>
                <a:off x="323528" y="1700808"/>
                <a:ext cx="1426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𝛿𝜌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𝐿</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𝐺</m:t>
                          </m:r>
                        </m:sub>
                      </m:sSub>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CC229E6A-B812-7156-DF82-3EAF187D9093}"/>
                  </a:ext>
                </a:extLst>
              </p:cNvPr>
              <p:cNvSpPr txBox="1">
                <a:spLocks noRot="1" noChangeAspect="1" noMove="1" noResize="1" noEditPoints="1" noAdjustHandles="1" noChangeArrowheads="1" noChangeShapeType="1" noTextEdit="1"/>
              </p:cNvSpPr>
              <p:nvPr/>
            </p:nvSpPr>
            <p:spPr>
              <a:xfrm>
                <a:off x="323528" y="1700808"/>
                <a:ext cx="1426609" cy="276999"/>
              </a:xfrm>
              <a:prstGeom prst="rect">
                <a:avLst/>
              </a:prstGeom>
              <a:blipFill>
                <a:blip r:embed="rId2"/>
                <a:stretch>
                  <a:fillRect l="-3419" b="-3777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D194EA1-33C7-B126-73B1-1F8C662A0B81}"/>
              </a:ext>
            </a:extLst>
          </p:cNvPr>
          <p:cNvSpPr txBox="1"/>
          <p:nvPr/>
        </p:nvSpPr>
        <p:spPr>
          <a:xfrm>
            <a:off x="539552" y="1124744"/>
            <a:ext cx="1107996" cy="369332"/>
          </a:xfrm>
          <a:prstGeom prst="rect">
            <a:avLst/>
          </a:prstGeom>
          <a:noFill/>
        </p:spPr>
        <p:txBody>
          <a:bodyPr wrap="none" rtlCol="0">
            <a:spAutoFit/>
          </a:bodyPr>
          <a:lstStyle/>
          <a:p>
            <a:r>
              <a:rPr lang="ja-JP" altLang="en-US" dirty="0"/>
              <a:t>気液転移</a:t>
            </a:r>
            <a:endParaRPr kumimoji="1" lang="ja-JP" altLang="en-US" dirty="0"/>
          </a:p>
        </p:txBody>
      </p:sp>
      <p:sp>
        <p:nvSpPr>
          <p:cNvPr id="10" name="テキスト ボックス 9">
            <a:extLst>
              <a:ext uri="{FF2B5EF4-FFF2-40B4-BE49-F238E27FC236}">
                <a16:creationId xmlns:a16="http://schemas.microsoft.com/office/drawing/2014/main" id="{BC5FD9CD-B4BA-F6E1-5B5C-E11A2DCC4CCF}"/>
              </a:ext>
            </a:extLst>
          </p:cNvPr>
          <p:cNvSpPr txBox="1"/>
          <p:nvPr/>
        </p:nvSpPr>
        <p:spPr>
          <a:xfrm>
            <a:off x="4067944" y="3995772"/>
            <a:ext cx="646331" cy="369332"/>
          </a:xfrm>
          <a:prstGeom prst="rect">
            <a:avLst/>
          </a:prstGeom>
          <a:noFill/>
        </p:spPr>
        <p:txBody>
          <a:bodyPr wrap="none" rtlCol="0">
            <a:spAutoFit/>
          </a:bodyPr>
          <a:lstStyle/>
          <a:p>
            <a:r>
              <a:rPr kumimoji="1" lang="ja-JP" altLang="en-US" dirty="0"/>
              <a:t>温度</a:t>
            </a:r>
          </a:p>
        </p:txBody>
      </p:sp>
      <p:sp>
        <p:nvSpPr>
          <p:cNvPr id="12" name="フリーフォーム: 図形 11">
            <a:extLst>
              <a:ext uri="{FF2B5EF4-FFF2-40B4-BE49-F238E27FC236}">
                <a16:creationId xmlns:a16="http://schemas.microsoft.com/office/drawing/2014/main" id="{F617017E-1D72-A4F9-73CB-32716B419ADE}"/>
              </a:ext>
            </a:extLst>
          </p:cNvPr>
          <p:cNvSpPr/>
          <p:nvPr/>
        </p:nvSpPr>
        <p:spPr>
          <a:xfrm>
            <a:off x="969109"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37134AD-5911-52C1-998E-C64165BA1802}"/>
              </a:ext>
            </a:extLst>
          </p:cNvPr>
          <p:cNvSpPr/>
          <p:nvPr/>
        </p:nvSpPr>
        <p:spPr>
          <a:xfrm>
            <a:off x="2987824"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1FD24241-DA6B-3E7D-E84B-8EA2874E22D2}"/>
              </a:ext>
            </a:extLst>
          </p:cNvPr>
          <p:cNvCxnSpPr>
            <a:cxnSpLocks/>
          </p:cNvCxnSpPr>
          <p:nvPr/>
        </p:nvCxnSpPr>
        <p:spPr>
          <a:xfrm>
            <a:off x="4790515"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710F670-6890-0D1E-E5BA-57C6D9F2F7AB}"/>
              </a:ext>
            </a:extLst>
          </p:cNvPr>
          <p:cNvCxnSpPr/>
          <p:nvPr/>
        </p:nvCxnSpPr>
        <p:spPr>
          <a:xfrm flipV="1">
            <a:off x="5006539"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5D42D66-958D-9970-25B6-956CD84293C4}"/>
              </a:ext>
            </a:extLst>
          </p:cNvPr>
          <p:cNvSpPr txBox="1"/>
          <p:nvPr/>
        </p:nvSpPr>
        <p:spPr>
          <a:xfrm>
            <a:off x="8102883" y="3995772"/>
            <a:ext cx="646331" cy="369332"/>
          </a:xfrm>
          <a:prstGeom prst="rect">
            <a:avLst/>
          </a:prstGeom>
          <a:noFill/>
        </p:spPr>
        <p:txBody>
          <a:bodyPr wrap="none" rtlCol="0">
            <a:spAutoFit/>
          </a:bodyPr>
          <a:lstStyle/>
          <a:p>
            <a:r>
              <a:rPr kumimoji="1" lang="ja-JP" altLang="en-US" dirty="0"/>
              <a:t>温度</a:t>
            </a:r>
          </a:p>
        </p:txBody>
      </p:sp>
      <p:sp>
        <p:nvSpPr>
          <p:cNvPr id="17" name="フリーフォーム: 図形 16">
            <a:extLst>
              <a:ext uri="{FF2B5EF4-FFF2-40B4-BE49-F238E27FC236}">
                <a16:creationId xmlns:a16="http://schemas.microsoft.com/office/drawing/2014/main" id="{C14F7DD0-5C09-6B06-2348-814F839AA853}"/>
              </a:ext>
            </a:extLst>
          </p:cNvPr>
          <p:cNvSpPr/>
          <p:nvPr/>
        </p:nvSpPr>
        <p:spPr>
          <a:xfrm>
            <a:off x="5004048"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C3327EFF-E78C-9B41-E2E2-59FA38846A89}"/>
              </a:ext>
            </a:extLst>
          </p:cNvPr>
          <p:cNvSpPr/>
          <p:nvPr/>
        </p:nvSpPr>
        <p:spPr>
          <a:xfrm>
            <a:off x="7022763"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107EAFD-BE80-EFA0-A7F5-32516DF76F58}"/>
              </a:ext>
            </a:extLst>
          </p:cNvPr>
          <p:cNvSpPr txBox="1"/>
          <p:nvPr/>
        </p:nvSpPr>
        <p:spPr>
          <a:xfrm>
            <a:off x="4572000" y="1124744"/>
            <a:ext cx="2262158" cy="369332"/>
          </a:xfrm>
          <a:prstGeom prst="rect">
            <a:avLst/>
          </a:prstGeom>
          <a:noFill/>
        </p:spPr>
        <p:txBody>
          <a:bodyPr wrap="none" rtlCol="0">
            <a:spAutoFit/>
          </a:bodyPr>
          <a:lstStyle/>
          <a:p>
            <a:r>
              <a:rPr lang="ja-JP" altLang="en-US" dirty="0"/>
              <a:t>強磁性ー常磁性転移</a:t>
            </a:r>
            <a:endParaRPr kumimoji="1"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84ABA04-55D5-6F3F-E835-949DABAD502E}"/>
                  </a:ext>
                </a:extLst>
              </p:cNvPr>
              <p:cNvSpPr txBox="1"/>
              <p:nvPr/>
            </p:nvSpPr>
            <p:spPr>
              <a:xfrm>
                <a:off x="4788024" y="1700808"/>
                <a:ext cx="4280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𝑚</m:t>
                          </m:r>
                        </m:e>
                      </m:d>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D84ABA04-55D5-6F3F-E835-949DABAD502E}"/>
                  </a:ext>
                </a:extLst>
              </p:cNvPr>
              <p:cNvSpPr txBox="1">
                <a:spLocks noRot="1" noChangeAspect="1" noMove="1" noResize="1" noEditPoints="1" noAdjustHandles="1" noChangeArrowheads="1" noChangeShapeType="1" noTextEdit="1"/>
              </p:cNvSpPr>
              <p:nvPr/>
            </p:nvSpPr>
            <p:spPr>
              <a:xfrm>
                <a:off x="4788024" y="1700808"/>
                <a:ext cx="428001" cy="276999"/>
              </a:xfrm>
              <a:prstGeom prst="rect">
                <a:avLst/>
              </a:prstGeom>
              <a:blipFill>
                <a:blip r:embed="rId3"/>
                <a:stretch>
                  <a:fillRect b="-22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88171939-7627-E6F7-C995-D410B606D193}"/>
              </a:ext>
            </a:extLst>
          </p:cNvPr>
          <p:cNvGrpSpPr/>
          <p:nvPr/>
        </p:nvGrpSpPr>
        <p:grpSpPr>
          <a:xfrm>
            <a:off x="5076056" y="3356992"/>
            <a:ext cx="720080" cy="720080"/>
            <a:chOff x="3131840" y="4869160"/>
            <a:chExt cx="1440160" cy="1440160"/>
          </a:xfrm>
        </p:grpSpPr>
        <p:sp>
          <p:nvSpPr>
            <p:cNvPr id="21" name="楕円 20">
              <a:extLst>
                <a:ext uri="{FF2B5EF4-FFF2-40B4-BE49-F238E27FC236}">
                  <a16:creationId xmlns:a16="http://schemas.microsoft.com/office/drawing/2014/main" id="{2A07DD38-FD26-D663-54F5-C9463B4794C3}"/>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23" name="直線矢印コネクタ 22">
              <a:extLst>
                <a:ext uri="{FF2B5EF4-FFF2-40B4-BE49-F238E27FC236}">
                  <a16:creationId xmlns:a16="http://schemas.microsoft.com/office/drawing/2014/main" id="{4B80E2F6-A7DD-9083-985D-1E1105C3ABF6}"/>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FDCE21DC-ED85-C708-1EDD-B1FD05CD029A}"/>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2" name="直線矢印コネクタ 31">
              <a:extLst>
                <a:ext uri="{FF2B5EF4-FFF2-40B4-BE49-F238E27FC236}">
                  <a16:creationId xmlns:a16="http://schemas.microsoft.com/office/drawing/2014/main" id="{B2EC005E-F77F-9AB4-EE00-0043D06D67D3}"/>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7540DEB0-186F-6078-BF67-65BAB3A00651}"/>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4" name="直線矢印コネクタ 33">
              <a:extLst>
                <a:ext uri="{FF2B5EF4-FFF2-40B4-BE49-F238E27FC236}">
                  <a16:creationId xmlns:a16="http://schemas.microsoft.com/office/drawing/2014/main" id="{57A26D59-0877-C1A4-07C9-E2B06D14F9EE}"/>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95581A5-E98B-E9D5-9032-F8DD06193CD9}"/>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6" name="直線矢印コネクタ 35">
              <a:extLst>
                <a:ext uri="{FF2B5EF4-FFF2-40B4-BE49-F238E27FC236}">
                  <a16:creationId xmlns:a16="http://schemas.microsoft.com/office/drawing/2014/main" id="{FDA38A24-986A-C53B-21F1-EE9C7A38FE27}"/>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40785049-5969-23F9-E8E9-66EE4A56029C}"/>
              </a:ext>
            </a:extLst>
          </p:cNvPr>
          <p:cNvGrpSpPr/>
          <p:nvPr/>
        </p:nvGrpSpPr>
        <p:grpSpPr>
          <a:xfrm rot="10800000">
            <a:off x="5868144" y="3356992"/>
            <a:ext cx="720080" cy="720080"/>
            <a:chOff x="3131840" y="4869160"/>
            <a:chExt cx="1440160" cy="1440160"/>
          </a:xfrm>
        </p:grpSpPr>
        <p:sp>
          <p:nvSpPr>
            <p:cNvPr id="39" name="楕円 38">
              <a:extLst>
                <a:ext uri="{FF2B5EF4-FFF2-40B4-BE49-F238E27FC236}">
                  <a16:creationId xmlns:a16="http://schemas.microsoft.com/office/drawing/2014/main" id="{D1E0589B-0C4A-D4EC-91C4-9BE39AA7F8E7}"/>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0" name="直線矢印コネクタ 39">
              <a:extLst>
                <a:ext uri="{FF2B5EF4-FFF2-40B4-BE49-F238E27FC236}">
                  <a16:creationId xmlns:a16="http://schemas.microsoft.com/office/drawing/2014/main" id="{0BB0BD31-7167-DC19-6476-B171B6FD4134}"/>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06C822B8-6019-8081-A866-56B876AF95AD}"/>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2" name="直線矢印コネクタ 41">
              <a:extLst>
                <a:ext uri="{FF2B5EF4-FFF2-40B4-BE49-F238E27FC236}">
                  <a16:creationId xmlns:a16="http://schemas.microsoft.com/office/drawing/2014/main" id="{E7C8912B-6EB7-EA59-EADB-00539091E707}"/>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D6E39190-2E4D-BA53-E571-AEC4D85400DD}"/>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4" name="直線矢印コネクタ 43">
              <a:extLst>
                <a:ext uri="{FF2B5EF4-FFF2-40B4-BE49-F238E27FC236}">
                  <a16:creationId xmlns:a16="http://schemas.microsoft.com/office/drawing/2014/main" id="{28B20977-0517-5E44-584A-49E99C08C7A1}"/>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C284F141-E8E0-926B-3DC7-76EDE58416BC}"/>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6" name="直線矢印コネクタ 45">
              <a:extLst>
                <a:ext uri="{FF2B5EF4-FFF2-40B4-BE49-F238E27FC236}">
                  <a16:creationId xmlns:a16="http://schemas.microsoft.com/office/drawing/2014/main" id="{78211B11-4920-2B1F-1E44-086C2EAFA87B}"/>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8" name="楕円 47">
            <a:extLst>
              <a:ext uri="{FF2B5EF4-FFF2-40B4-BE49-F238E27FC236}">
                <a16:creationId xmlns:a16="http://schemas.microsoft.com/office/drawing/2014/main" id="{A58186FA-AB84-D50A-F5E2-796DE193EA0B}"/>
              </a:ext>
            </a:extLst>
          </p:cNvPr>
          <p:cNvSpPr/>
          <p:nvPr/>
        </p:nvSpPr>
        <p:spPr>
          <a:xfrm>
            <a:off x="759633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9" name="直線矢印コネクタ 48">
            <a:extLst>
              <a:ext uri="{FF2B5EF4-FFF2-40B4-BE49-F238E27FC236}">
                <a16:creationId xmlns:a16="http://schemas.microsoft.com/office/drawing/2014/main" id="{9C590ED4-25C7-05A7-299B-7EBBA9940965}"/>
              </a:ext>
            </a:extLst>
          </p:cNvPr>
          <p:cNvCxnSpPr>
            <a:cxnSpLocks/>
          </p:cNvCxnSpPr>
          <p:nvPr/>
        </p:nvCxnSpPr>
        <p:spPr>
          <a:xfrm flipV="1">
            <a:off x="7776356" y="317697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FB07B333-02F6-67CA-C6BF-A42F6329FBBD}"/>
              </a:ext>
            </a:extLst>
          </p:cNvPr>
          <p:cNvSpPr/>
          <p:nvPr/>
        </p:nvSpPr>
        <p:spPr>
          <a:xfrm>
            <a:off x="795637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1" name="直線矢印コネクタ 50">
            <a:extLst>
              <a:ext uri="{FF2B5EF4-FFF2-40B4-BE49-F238E27FC236}">
                <a16:creationId xmlns:a16="http://schemas.microsoft.com/office/drawing/2014/main" id="{35BFDEC7-2B3E-5785-0B8F-E23F09EDCAA9}"/>
              </a:ext>
            </a:extLst>
          </p:cNvPr>
          <p:cNvCxnSpPr>
            <a:cxnSpLocks/>
          </p:cNvCxnSpPr>
          <p:nvPr/>
        </p:nvCxnSpPr>
        <p:spPr>
          <a:xfrm flipV="1">
            <a:off x="8136396" y="317697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165B299B-795D-330F-BC4A-488A0E5C85B8}"/>
              </a:ext>
            </a:extLst>
          </p:cNvPr>
          <p:cNvSpPr/>
          <p:nvPr/>
        </p:nvSpPr>
        <p:spPr>
          <a:xfrm>
            <a:off x="759633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3" name="直線矢印コネクタ 52">
            <a:extLst>
              <a:ext uri="{FF2B5EF4-FFF2-40B4-BE49-F238E27FC236}">
                <a16:creationId xmlns:a16="http://schemas.microsoft.com/office/drawing/2014/main" id="{014D02F7-851F-201E-EB15-C95C76F0EBDF}"/>
              </a:ext>
            </a:extLst>
          </p:cNvPr>
          <p:cNvCxnSpPr>
            <a:cxnSpLocks/>
          </p:cNvCxnSpPr>
          <p:nvPr/>
        </p:nvCxnSpPr>
        <p:spPr>
          <a:xfrm flipV="1">
            <a:off x="7776356" y="353701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DB7EC13A-BC35-586C-49B0-6A473FA61771}"/>
              </a:ext>
            </a:extLst>
          </p:cNvPr>
          <p:cNvSpPr/>
          <p:nvPr/>
        </p:nvSpPr>
        <p:spPr>
          <a:xfrm>
            <a:off x="795637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5" name="直線矢印コネクタ 54">
            <a:extLst>
              <a:ext uri="{FF2B5EF4-FFF2-40B4-BE49-F238E27FC236}">
                <a16:creationId xmlns:a16="http://schemas.microsoft.com/office/drawing/2014/main" id="{1D327841-1155-8F92-6294-F1D7D3493CEB}"/>
              </a:ext>
            </a:extLst>
          </p:cNvPr>
          <p:cNvCxnSpPr>
            <a:cxnSpLocks/>
          </p:cNvCxnSpPr>
          <p:nvPr/>
        </p:nvCxnSpPr>
        <p:spPr>
          <a:xfrm flipV="1">
            <a:off x="8136396" y="353701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C5A7AF33-590E-D5A4-34EB-3D000CAFB7F4}"/>
              </a:ext>
            </a:extLst>
          </p:cNvPr>
          <p:cNvSpPr txBox="1"/>
          <p:nvPr/>
        </p:nvSpPr>
        <p:spPr>
          <a:xfrm>
            <a:off x="539552" y="4581128"/>
            <a:ext cx="1107996" cy="369332"/>
          </a:xfrm>
          <a:prstGeom prst="rect">
            <a:avLst/>
          </a:prstGeom>
          <a:noFill/>
        </p:spPr>
        <p:txBody>
          <a:bodyPr wrap="none" rtlCol="0">
            <a:spAutoFit/>
          </a:bodyPr>
          <a:lstStyle/>
          <a:p>
            <a:r>
              <a:rPr lang="ja-JP" altLang="en-US" dirty="0">
                <a:solidFill>
                  <a:srgbClr val="011893"/>
                </a:solidFill>
              </a:rPr>
              <a:t>気液転移</a:t>
            </a:r>
            <a:endParaRPr kumimoji="1" lang="ja-JP" altLang="en-US" dirty="0">
              <a:solidFill>
                <a:srgbClr val="011893"/>
              </a:solidFill>
            </a:endParaRPr>
          </a:p>
        </p:txBody>
      </p:sp>
      <p:sp>
        <p:nvSpPr>
          <p:cNvPr id="59" name="テキスト ボックス 58">
            <a:extLst>
              <a:ext uri="{FF2B5EF4-FFF2-40B4-BE49-F238E27FC236}">
                <a16:creationId xmlns:a16="http://schemas.microsoft.com/office/drawing/2014/main" id="{2B112C0E-4C47-1FA5-31AD-1AC170366CED}"/>
              </a:ext>
            </a:extLst>
          </p:cNvPr>
          <p:cNvSpPr txBox="1"/>
          <p:nvPr/>
        </p:nvSpPr>
        <p:spPr>
          <a:xfrm>
            <a:off x="1763688" y="4581128"/>
            <a:ext cx="6912768" cy="646331"/>
          </a:xfrm>
          <a:prstGeom prst="rect">
            <a:avLst/>
          </a:prstGeom>
          <a:noFill/>
        </p:spPr>
        <p:txBody>
          <a:bodyPr wrap="square">
            <a:spAutoFit/>
          </a:bodyPr>
          <a:lstStyle/>
          <a:p>
            <a:r>
              <a:rPr lang="ja-JP" altLang="en-US" dirty="0"/>
              <a:t>温度を上げると気相と液相の区別があいまいになり、転移温度で区別が消える</a:t>
            </a:r>
          </a:p>
        </p:txBody>
      </p:sp>
      <p:sp>
        <p:nvSpPr>
          <p:cNvPr id="60" name="テキスト ボックス 59">
            <a:extLst>
              <a:ext uri="{FF2B5EF4-FFF2-40B4-BE49-F238E27FC236}">
                <a16:creationId xmlns:a16="http://schemas.microsoft.com/office/drawing/2014/main" id="{6757A6FA-A908-6446-BA8C-0FF44048C56D}"/>
              </a:ext>
            </a:extLst>
          </p:cNvPr>
          <p:cNvSpPr txBox="1"/>
          <p:nvPr/>
        </p:nvSpPr>
        <p:spPr>
          <a:xfrm>
            <a:off x="539552" y="5229200"/>
            <a:ext cx="1107996" cy="369332"/>
          </a:xfrm>
          <a:prstGeom prst="rect">
            <a:avLst/>
          </a:prstGeom>
          <a:noFill/>
        </p:spPr>
        <p:txBody>
          <a:bodyPr wrap="none" rtlCol="0">
            <a:spAutoFit/>
          </a:bodyPr>
          <a:lstStyle/>
          <a:p>
            <a:r>
              <a:rPr lang="ja-JP" altLang="en-US" dirty="0">
                <a:solidFill>
                  <a:srgbClr val="011893"/>
                </a:solidFill>
              </a:rPr>
              <a:t>磁性転移</a:t>
            </a:r>
            <a:endParaRPr kumimoji="1" lang="ja-JP" altLang="en-US" dirty="0">
              <a:solidFill>
                <a:srgbClr val="011893"/>
              </a:solidFill>
            </a:endParaRPr>
          </a:p>
        </p:txBody>
      </p:sp>
      <p:sp>
        <p:nvSpPr>
          <p:cNvPr id="61" name="テキスト ボックス 60">
            <a:extLst>
              <a:ext uri="{FF2B5EF4-FFF2-40B4-BE49-F238E27FC236}">
                <a16:creationId xmlns:a16="http://schemas.microsoft.com/office/drawing/2014/main" id="{355144D9-AA8A-5700-4387-600766F972F3}"/>
              </a:ext>
            </a:extLst>
          </p:cNvPr>
          <p:cNvSpPr txBox="1"/>
          <p:nvPr/>
        </p:nvSpPr>
        <p:spPr>
          <a:xfrm>
            <a:off x="1763688" y="5229200"/>
            <a:ext cx="6912768" cy="369332"/>
          </a:xfrm>
          <a:prstGeom prst="rect">
            <a:avLst/>
          </a:prstGeom>
          <a:noFill/>
        </p:spPr>
        <p:txBody>
          <a:bodyPr wrap="square">
            <a:spAutoFit/>
          </a:bodyPr>
          <a:lstStyle/>
          <a:p>
            <a:r>
              <a:rPr lang="ja-JP" altLang="en-US" dirty="0"/>
              <a:t>温度を上げると自発磁化が弱くなり、転移温度で磁化が消える</a:t>
            </a:r>
          </a:p>
        </p:txBody>
      </p:sp>
      <p:sp>
        <p:nvSpPr>
          <p:cNvPr id="62" name="テキスト ボックス 61">
            <a:extLst>
              <a:ext uri="{FF2B5EF4-FFF2-40B4-BE49-F238E27FC236}">
                <a16:creationId xmlns:a16="http://schemas.microsoft.com/office/drawing/2014/main" id="{C657C114-8AFC-3121-CABF-C974548B4BD3}"/>
              </a:ext>
            </a:extLst>
          </p:cNvPr>
          <p:cNvSpPr txBox="1"/>
          <p:nvPr/>
        </p:nvSpPr>
        <p:spPr>
          <a:xfrm>
            <a:off x="539552" y="5733256"/>
            <a:ext cx="6853158" cy="400110"/>
          </a:xfrm>
          <a:prstGeom prst="rect">
            <a:avLst/>
          </a:prstGeom>
          <a:noFill/>
        </p:spPr>
        <p:txBody>
          <a:bodyPr wrap="none" rtlCol="0">
            <a:spAutoFit/>
          </a:bodyPr>
          <a:lstStyle/>
          <a:p>
            <a:r>
              <a:rPr kumimoji="1" lang="ja-JP" altLang="en-US" sz="2000" dirty="0"/>
              <a:t>この二つの相転移の普遍性が同じであると信じられている</a:t>
            </a:r>
          </a:p>
        </p:txBody>
      </p:sp>
      <p:sp>
        <p:nvSpPr>
          <p:cNvPr id="63" name="テキスト ボックス 62">
            <a:extLst>
              <a:ext uri="{FF2B5EF4-FFF2-40B4-BE49-F238E27FC236}">
                <a16:creationId xmlns:a16="http://schemas.microsoft.com/office/drawing/2014/main" id="{8E4C8005-1241-2B6A-C889-C2CADACF9E52}"/>
              </a:ext>
            </a:extLst>
          </p:cNvPr>
          <p:cNvSpPr txBox="1"/>
          <p:nvPr/>
        </p:nvSpPr>
        <p:spPr>
          <a:xfrm>
            <a:off x="1331640" y="6237312"/>
            <a:ext cx="3518912" cy="400110"/>
          </a:xfrm>
          <a:prstGeom prst="rect">
            <a:avLst/>
          </a:prstGeom>
          <a:noFill/>
        </p:spPr>
        <p:txBody>
          <a:bodyPr wrap="none" rtlCol="0">
            <a:spAutoFit/>
          </a:bodyPr>
          <a:lstStyle/>
          <a:p>
            <a:r>
              <a:rPr kumimoji="1" lang="ja-JP" altLang="en-US" sz="2000" dirty="0"/>
              <a:t>相境界線を精密に決定したい</a:t>
            </a:r>
          </a:p>
        </p:txBody>
      </p:sp>
      <p:sp>
        <p:nvSpPr>
          <p:cNvPr id="64" name="矢印: 右 63">
            <a:extLst>
              <a:ext uri="{FF2B5EF4-FFF2-40B4-BE49-F238E27FC236}">
                <a16:creationId xmlns:a16="http://schemas.microsoft.com/office/drawing/2014/main" id="{25A205CB-86DB-5C70-F9BB-806D45A0999D}"/>
              </a:ext>
            </a:extLst>
          </p:cNvPr>
          <p:cNvSpPr/>
          <p:nvPr/>
        </p:nvSpPr>
        <p:spPr>
          <a:xfrm>
            <a:off x="827584" y="6237312"/>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642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A05C2C-7E18-C4FA-0B43-7256FEFF4E92}"/>
              </a:ext>
            </a:extLst>
          </p:cNvPr>
          <p:cNvSpPr>
            <a:spLocks noGrp="1"/>
          </p:cNvSpPr>
          <p:nvPr>
            <p:ph type="body" sz="quarter" idx="10"/>
          </p:nvPr>
        </p:nvSpPr>
        <p:spPr/>
        <p:txBody>
          <a:bodyPr/>
          <a:lstStyle/>
          <a:p>
            <a:r>
              <a:rPr kumimoji="1" lang="ja-JP" altLang="en-US" dirty="0"/>
              <a:t>相境界線とは</a:t>
            </a:r>
          </a:p>
        </p:txBody>
      </p:sp>
      <p:sp>
        <p:nvSpPr>
          <p:cNvPr id="3" name="テキスト ボックス 2">
            <a:extLst>
              <a:ext uri="{FF2B5EF4-FFF2-40B4-BE49-F238E27FC236}">
                <a16:creationId xmlns:a16="http://schemas.microsoft.com/office/drawing/2014/main" id="{C3BA4932-3F7F-FF88-E15F-AF2B89ABA6E6}"/>
              </a:ext>
            </a:extLst>
          </p:cNvPr>
          <p:cNvSpPr txBox="1"/>
          <p:nvPr/>
        </p:nvSpPr>
        <p:spPr>
          <a:xfrm>
            <a:off x="251520" y="1052736"/>
            <a:ext cx="7571303" cy="461665"/>
          </a:xfrm>
          <a:prstGeom prst="rect">
            <a:avLst/>
          </a:prstGeom>
          <a:noFill/>
        </p:spPr>
        <p:txBody>
          <a:bodyPr wrap="none" rtlCol="0">
            <a:spAutoFit/>
          </a:bodyPr>
          <a:lstStyle/>
          <a:p>
            <a:r>
              <a:rPr kumimoji="1" lang="ja-JP" altLang="en-US" sz="2400" dirty="0"/>
              <a:t>二つの相の化学ポテンシャルが等しくなるパラメータ</a:t>
            </a:r>
          </a:p>
        </p:txBody>
      </p:sp>
      <p:sp>
        <p:nvSpPr>
          <p:cNvPr id="6" name="テキスト ボックス 5">
            <a:extLst>
              <a:ext uri="{FF2B5EF4-FFF2-40B4-BE49-F238E27FC236}">
                <a16:creationId xmlns:a16="http://schemas.microsoft.com/office/drawing/2014/main" id="{83DB3C9E-F121-4CE7-0351-4324E56FF529}"/>
              </a:ext>
            </a:extLst>
          </p:cNvPr>
          <p:cNvSpPr txBox="1"/>
          <p:nvPr/>
        </p:nvSpPr>
        <p:spPr>
          <a:xfrm>
            <a:off x="5796136" y="306896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7" name="テキスト ボックス 6">
            <a:extLst>
              <a:ext uri="{FF2B5EF4-FFF2-40B4-BE49-F238E27FC236}">
                <a16:creationId xmlns:a16="http://schemas.microsoft.com/office/drawing/2014/main" id="{C5265FC2-9A7D-FFBB-06D9-E5A29F149122}"/>
              </a:ext>
            </a:extLst>
          </p:cNvPr>
          <p:cNvSpPr txBox="1"/>
          <p:nvPr/>
        </p:nvSpPr>
        <p:spPr>
          <a:xfrm>
            <a:off x="5724128" y="177281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10" name="テキスト ボックス 9">
            <a:extLst>
              <a:ext uri="{FF2B5EF4-FFF2-40B4-BE49-F238E27FC236}">
                <a16:creationId xmlns:a16="http://schemas.microsoft.com/office/drawing/2014/main" id="{6BB06C59-E7FD-1DC3-FC55-A761D8A08BF1}"/>
              </a:ext>
            </a:extLst>
          </p:cNvPr>
          <p:cNvSpPr txBox="1"/>
          <p:nvPr/>
        </p:nvSpPr>
        <p:spPr>
          <a:xfrm>
            <a:off x="1043608" y="1844824"/>
            <a:ext cx="2031325" cy="369332"/>
          </a:xfrm>
          <a:prstGeom prst="rect">
            <a:avLst/>
          </a:prstGeom>
          <a:noFill/>
        </p:spPr>
        <p:txBody>
          <a:bodyPr wrap="none" rtlCol="0">
            <a:spAutoFit/>
          </a:bodyPr>
          <a:lstStyle/>
          <a:p>
            <a:r>
              <a:rPr kumimoji="1" lang="ja-JP" altLang="en-US" dirty="0"/>
              <a:t>化学ポテンシャル</a:t>
            </a:r>
          </a:p>
        </p:txBody>
      </p:sp>
      <p:sp>
        <p:nvSpPr>
          <p:cNvPr id="11" name="テキスト ボックス 10">
            <a:extLst>
              <a:ext uri="{FF2B5EF4-FFF2-40B4-BE49-F238E27FC236}">
                <a16:creationId xmlns:a16="http://schemas.microsoft.com/office/drawing/2014/main" id="{313C8E47-4F34-EF9E-CCC3-CB4BCBE71E96}"/>
              </a:ext>
            </a:extLst>
          </p:cNvPr>
          <p:cNvSpPr txBox="1"/>
          <p:nvPr/>
        </p:nvSpPr>
        <p:spPr>
          <a:xfrm>
            <a:off x="6876256" y="5085184"/>
            <a:ext cx="646331" cy="369332"/>
          </a:xfrm>
          <a:prstGeom prst="rect">
            <a:avLst/>
          </a:prstGeom>
          <a:noFill/>
        </p:spPr>
        <p:txBody>
          <a:bodyPr wrap="none" rtlCol="0">
            <a:spAutoFit/>
          </a:bodyPr>
          <a:lstStyle/>
          <a:p>
            <a:r>
              <a:rPr lang="ja-JP" altLang="en-US"/>
              <a:t>圧力</a:t>
            </a:r>
            <a:endParaRPr kumimoji="1" lang="ja-JP" altLang="en-US"/>
          </a:p>
        </p:txBody>
      </p:sp>
      <p:grpSp>
        <p:nvGrpSpPr>
          <p:cNvPr id="23" name="グループ化 22">
            <a:extLst>
              <a:ext uri="{FF2B5EF4-FFF2-40B4-BE49-F238E27FC236}">
                <a16:creationId xmlns:a16="http://schemas.microsoft.com/office/drawing/2014/main" id="{7B84064D-7CF1-0A50-DAEF-C9E12427CF66}"/>
              </a:ext>
            </a:extLst>
          </p:cNvPr>
          <p:cNvGrpSpPr/>
          <p:nvPr/>
        </p:nvGrpSpPr>
        <p:grpSpPr>
          <a:xfrm>
            <a:off x="1547664" y="2276872"/>
            <a:ext cx="5269569" cy="3456384"/>
            <a:chOff x="1115616" y="2060848"/>
            <a:chExt cx="6696744" cy="4392488"/>
          </a:xfrm>
        </p:grpSpPr>
        <p:sp>
          <p:nvSpPr>
            <p:cNvPr id="4" name="フリーフォーム: 図形 3">
              <a:extLst>
                <a:ext uri="{FF2B5EF4-FFF2-40B4-BE49-F238E27FC236}">
                  <a16:creationId xmlns:a16="http://schemas.microsoft.com/office/drawing/2014/main" id="{7397F345-9F6D-7FDA-3ED4-E8BBA6D1C733}"/>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76BB85D5-3296-F623-93A6-22B46B9F27C8}"/>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083096ED-4999-3896-7848-5D84F8FEA9F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202290B-5051-E64C-8DFC-ABB33409EE5A}"/>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5F49083-5C62-43D2-FA76-7AE67F81148B}"/>
                </a:ext>
              </a:extLst>
            </p:cNvPr>
            <p:cNvCxnSpPr>
              <a:cxnSpLocks/>
              <a:endCxn id="21" idx="0"/>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矢印: 上 20">
              <a:extLst>
                <a:ext uri="{FF2B5EF4-FFF2-40B4-BE49-F238E27FC236}">
                  <a16:creationId xmlns:a16="http://schemas.microsoft.com/office/drawing/2014/main" id="{324F2CD9-84CD-60A3-1402-6DFE680E6407}"/>
                </a:ext>
              </a:extLst>
            </p:cNvPr>
            <p:cNvSpPr/>
            <p:nvPr/>
          </p:nvSpPr>
          <p:spPr>
            <a:xfrm>
              <a:off x="4427984" y="6021288"/>
              <a:ext cx="432048" cy="43204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B63B1140-C34B-D8D6-1334-F4BC1BB997C3}"/>
              </a:ext>
            </a:extLst>
          </p:cNvPr>
          <p:cNvSpPr txBox="1"/>
          <p:nvPr/>
        </p:nvSpPr>
        <p:spPr>
          <a:xfrm>
            <a:off x="3059832" y="5805264"/>
            <a:ext cx="2492990" cy="369332"/>
          </a:xfrm>
          <a:prstGeom prst="rect">
            <a:avLst/>
          </a:prstGeom>
          <a:noFill/>
        </p:spPr>
        <p:txBody>
          <a:bodyPr wrap="none" rtlCol="0">
            <a:spAutoFit/>
          </a:bodyPr>
          <a:lstStyle/>
          <a:p>
            <a:r>
              <a:rPr kumimoji="1" lang="ja-JP" altLang="en-US" dirty="0"/>
              <a:t>飽和蒸気圧＝共存圧力</a:t>
            </a:r>
          </a:p>
        </p:txBody>
      </p:sp>
      <p:sp>
        <p:nvSpPr>
          <p:cNvPr id="25" name="矢印: 右 24">
            <a:extLst>
              <a:ext uri="{FF2B5EF4-FFF2-40B4-BE49-F238E27FC236}">
                <a16:creationId xmlns:a16="http://schemas.microsoft.com/office/drawing/2014/main" id="{BC69850F-F353-63F3-32F7-D40894C51E80}"/>
              </a:ext>
            </a:extLst>
          </p:cNvPr>
          <p:cNvSpPr/>
          <p:nvPr/>
        </p:nvSpPr>
        <p:spPr>
          <a:xfrm>
            <a:off x="827584" y="6309320"/>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9B22FB-C2B2-9CE2-5522-5CDE74A33BF6}"/>
              </a:ext>
            </a:extLst>
          </p:cNvPr>
          <p:cNvSpPr txBox="1"/>
          <p:nvPr/>
        </p:nvSpPr>
        <p:spPr>
          <a:xfrm>
            <a:off x="1331640" y="6309320"/>
            <a:ext cx="6596678" cy="400110"/>
          </a:xfrm>
          <a:prstGeom prst="rect">
            <a:avLst/>
          </a:prstGeom>
          <a:noFill/>
        </p:spPr>
        <p:txBody>
          <a:bodyPr wrap="none" rtlCol="0">
            <a:spAutoFit/>
          </a:bodyPr>
          <a:lstStyle/>
          <a:p>
            <a:r>
              <a:rPr kumimoji="1" lang="ja-JP" altLang="en-US" sz="2000" dirty="0"/>
              <a:t>化学ポテンシャルが一致する条件を数値計算で探索する</a:t>
            </a:r>
          </a:p>
        </p:txBody>
      </p:sp>
    </p:spTree>
    <p:extLst>
      <p:ext uri="{BB962C8B-B14F-4D97-AF65-F5344CB8AC3E}">
        <p14:creationId xmlns:p14="http://schemas.microsoft.com/office/powerpoint/2010/main" val="111085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472ACD-C2E3-568A-46AF-8D140EC5D85A}"/>
              </a:ext>
            </a:extLst>
          </p:cNvPr>
          <p:cNvSpPr>
            <a:spLocks noGrp="1"/>
          </p:cNvSpPr>
          <p:nvPr>
            <p:ph type="body" sz="quarter" idx="10"/>
          </p:nvPr>
        </p:nvSpPr>
        <p:spPr/>
        <p:txBody>
          <a:bodyPr/>
          <a:lstStyle/>
          <a:p>
            <a:r>
              <a:rPr lang="ja-JP" altLang="en-US" dirty="0"/>
              <a:t>方法</a:t>
            </a:r>
            <a:r>
              <a:rPr lang="en-US" altLang="ja-JP" dirty="0"/>
              <a:t>1: </a:t>
            </a:r>
            <a:r>
              <a:rPr lang="en-US" altLang="ja-JP" dirty="0" err="1"/>
              <a:t>Widom</a:t>
            </a:r>
            <a:r>
              <a:rPr lang="ja-JP" altLang="en-US" dirty="0"/>
              <a:t>のテスト粒子法</a:t>
            </a:r>
            <a:endParaRPr kumimoji="1" lang="ja-JP" altLang="en-US" dirty="0"/>
          </a:p>
        </p:txBody>
      </p:sp>
      <p:sp>
        <p:nvSpPr>
          <p:cNvPr id="3" name="正方形/長方形 2">
            <a:extLst>
              <a:ext uri="{FF2B5EF4-FFF2-40B4-BE49-F238E27FC236}">
                <a16:creationId xmlns:a16="http://schemas.microsoft.com/office/drawing/2014/main" id="{A4633C66-4E54-E732-DC4E-0F78AAEDE7C7}"/>
              </a:ext>
            </a:extLst>
          </p:cNvPr>
          <p:cNvSpPr/>
          <p:nvPr/>
        </p:nvSpPr>
        <p:spPr>
          <a:xfrm>
            <a:off x="899592" y="270892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DE1388A-560A-B3E2-4583-A8F50E475BCB}"/>
              </a:ext>
            </a:extLst>
          </p:cNvPr>
          <p:cNvSpPr/>
          <p:nvPr/>
        </p:nvSpPr>
        <p:spPr>
          <a:xfrm>
            <a:off x="97160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5F8EC36-625D-1CBE-5E93-578B1B055503}"/>
              </a:ext>
            </a:extLst>
          </p:cNvPr>
          <p:cNvSpPr/>
          <p:nvPr/>
        </p:nvSpPr>
        <p:spPr>
          <a:xfrm>
            <a:off x="1907704" y="299695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FC0E9F4-C9D1-3BEF-3AF0-51E2B1F183C9}"/>
              </a:ext>
            </a:extLst>
          </p:cNvPr>
          <p:cNvSpPr/>
          <p:nvPr/>
        </p:nvSpPr>
        <p:spPr>
          <a:xfrm>
            <a:off x="971600" y="371703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E3E487B-EAE1-81D6-32CA-70E9375E6303}"/>
              </a:ext>
            </a:extLst>
          </p:cNvPr>
          <p:cNvSpPr/>
          <p:nvPr/>
        </p:nvSpPr>
        <p:spPr>
          <a:xfrm>
            <a:off x="1763688" y="393305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850DCF7-CEE3-4C2B-68C7-61C7A1247E3B}"/>
              </a:ext>
            </a:extLst>
          </p:cNvPr>
          <p:cNvSpPr/>
          <p:nvPr/>
        </p:nvSpPr>
        <p:spPr>
          <a:xfrm>
            <a:off x="1475656" y="328498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32E90BA-B116-57F4-BF97-62065D091562}"/>
              </a:ext>
            </a:extLst>
          </p:cNvPr>
          <p:cNvSpPr/>
          <p:nvPr/>
        </p:nvSpPr>
        <p:spPr>
          <a:xfrm>
            <a:off x="2411760" y="342900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88FF269-B04C-C159-E31C-EAC4FCCE9B16}"/>
              </a:ext>
            </a:extLst>
          </p:cNvPr>
          <p:cNvSpPr/>
          <p:nvPr/>
        </p:nvSpPr>
        <p:spPr>
          <a:xfrm>
            <a:off x="2267744" y="422108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1953985-B2B5-97A0-5CCD-C25CD3C027A9}"/>
              </a:ext>
            </a:extLst>
          </p:cNvPr>
          <p:cNvSpPr/>
          <p:nvPr/>
        </p:nvSpPr>
        <p:spPr>
          <a:xfrm>
            <a:off x="1115616"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E210783-7532-BD60-4679-AE1AA73378FF}"/>
              </a:ext>
            </a:extLst>
          </p:cNvPr>
          <p:cNvSpPr/>
          <p:nvPr/>
        </p:nvSpPr>
        <p:spPr>
          <a:xfrm>
            <a:off x="241176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7108ECC-3A88-BF9F-936E-5C22B9AE7637}"/>
                  </a:ext>
                </a:extLst>
              </p:cNvPr>
              <p:cNvSpPr txBox="1"/>
              <p:nvPr/>
            </p:nvSpPr>
            <p:spPr>
              <a:xfrm>
                <a:off x="395536" y="1196752"/>
                <a:ext cx="7630615" cy="1323439"/>
              </a:xfrm>
              <a:prstGeom prst="rect">
                <a:avLst/>
              </a:prstGeom>
              <a:noFill/>
            </p:spPr>
            <p:txBody>
              <a:bodyPr wrap="none" rtlCol="0">
                <a:spAutoFit/>
              </a:bodyPr>
              <a:lstStyle/>
              <a:p>
                <a:pPr marL="342900" indent="-342900">
                  <a:buAutoNum type="arabicPeriod"/>
                </a:pPr>
                <a:r>
                  <a:rPr lang="ja-JP" altLang="en-US" sz="2000" dirty="0"/>
                  <a:t>ある温度、圧力で液相</a:t>
                </a:r>
                <a:r>
                  <a:rPr lang="en-US" altLang="ja-JP" sz="2000" dirty="0"/>
                  <a:t>(</a:t>
                </a:r>
                <a:r>
                  <a:rPr lang="ja-JP" altLang="en-US" sz="2000" dirty="0"/>
                  <a:t>気相</a:t>
                </a:r>
                <a:r>
                  <a:rPr lang="en-US" altLang="ja-JP" sz="2000" dirty="0"/>
                  <a:t>)</a:t>
                </a:r>
                <a:r>
                  <a:rPr lang="ja-JP" altLang="en-US" sz="2000" dirty="0"/>
                  <a:t>を平衡化しておく</a:t>
                </a:r>
                <a:endParaRPr lang="en-US" altLang="ja-JP" sz="2000" dirty="0"/>
              </a:p>
              <a:p>
                <a:pPr marL="342900" indent="-342900">
                  <a:buAutoNum type="arabicPeriod"/>
                </a:pPr>
                <a:r>
                  <a:rPr lang="ja-JP" altLang="en-US" sz="2000" dirty="0"/>
                  <a:t>粒子を仮想的に挿入し、ポテンシャルエネルギー</a:t>
                </a:r>
                <a14:m>
                  <m:oMath xmlns:m="http://schemas.openxmlformats.org/officeDocument/2006/math">
                    <m:r>
                      <a:rPr lang="en-US" altLang="ja-JP" sz="2000" b="0" i="1" smtClean="0">
                        <a:latin typeface="Cambria Math" panose="02040503050406030204" pitchFamily="18" charset="0"/>
                      </a:rPr>
                      <m:t>𝜙</m:t>
                    </m:r>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lang="ja-JP" altLang="en-US" sz="2000" dirty="0"/>
                  <a:t>何度も繰り返して</a:t>
                </a:r>
                <a14:m>
                  <m:oMath xmlns:m="http://schemas.openxmlformats.org/officeDocument/2006/math">
                    <m:r>
                      <m:rPr>
                        <m:sty m:val="p"/>
                      </m:rPr>
                      <a:rPr lang="en-US" altLang="ja-JP" sz="2000">
                        <a:latin typeface="Cambria Math" panose="02040503050406030204" pitchFamily="18" charset="0"/>
                      </a:rPr>
                      <m:t>B</m:t>
                    </m:r>
                    <m:r>
                      <a:rPr lang="en-US" altLang="ja-JP" sz="2000" b="0" i="0" smtClean="0">
                        <a:latin typeface="Cambria Math" panose="02040503050406030204" pitchFamily="18" charset="0"/>
                      </a:rPr>
                      <m:t>=</m:t>
                    </m:r>
                    <m:d>
                      <m:dPr>
                        <m:begChr m:val="⟨"/>
                        <m:endChr m:val="⟩"/>
                        <m:ctrlPr>
                          <a:rPr lang="en-US" altLang="ja-JP" sz="2000" i="1" smtClean="0">
                            <a:latin typeface="Cambria Math" panose="02040503050406030204" pitchFamily="18" charset="0"/>
                          </a:rPr>
                        </m:ctrlPr>
                      </m:dPr>
                      <m:e>
                        <m:r>
                          <m:rPr>
                            <m:sty m:val="p"/>
                          </m:rPr>
                          <a:rPr lang="en-US" altLang="ja-JP" sz="2000">
                            <a:latin typeface="Cambria Math" panose="02040503050406030204" pitchFamily="18" charset="0"/>
                          </a:rPr>
                          <m:t>exp</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𝛽𝜙</m:t>
                            </m:r>
                          </m:e>
                        </m:d>
                      </m:e>
                    </m:d>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kumimoji="1" lang="ja-JP" altLang="en-US" sz="2000" dirty="0"/>
                  <a:t>化学ポテンシャルが</a:t>
                </a:r>
                <a14:m>
                  <m:oMath xmlns:m="http://schemas.openxmlformats.org/officeDocument/2006/math">
                    <m:r>
                      <a:rPr kumimoji="1" lang="en-US" altLang="ja-JP" sz="2000" b="0" i="1" smtClean="0">
                        <a:latin typeface="Cambria Math" panose="02040503050406030204" pitchFamily="18" charset="0"/>
                      </a:rPr>
                      <m:t>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𝛽</m:t>
                    </m:r>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log</m:t>
                        </m:r>
                      </m:fName>
                      <m:e>
                        <m:r>
                          <a:rPr kumimoji="1" lang="en-US" altLang="ja-JP" sz="2000" b="0" i="1" smtClean="0">
                            <a:latin typeface="Cambria Math" panose="02040503050406030204" pitchFamily="18" charset="0"/>
                          </a:rPr>
                          <m:t>𝐵</m:t>
                        </m:r>
                      </m:e>
                    </m:func>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𝜇</m:t>
                        </m:r>
                      </m:e>
                      <m:sub>
                        <m:r>
                          <m:rPr>
                            <m:sty m:val="p"/>
                          </m:rPr>
                          <a:rPr kumimoji="1" lang="en-US" altLang="ja-JP" sz="2000" b="0" i="0" smtClean="0">
                            <a:latin typeface="Cambria Math" panose="02040503050406030204" pitchFamily="18" charset="0"/>
                          </a:rPr>
                          <m:t>id</m:t>
                        </m:r>
                      </m:sub>
                    </m:sSub>
                    <m:r>
                      <a:rPr lang="ja-JP" altLang="en-US" sz="2000" i="1">
                        <a:latin typeface="Cambria Math" panose="02040503050406030204" pitchFamily="18" charset="0"/>
                      </a:rPr>
                      <m:t>と</m:t>
                    </m:r>
                  </m:oMath>
                </a14:m>
                <a:r>
                  <a:rPr kumimoji="1" lang="ja-JP" altLang="en-US" sz="2000" dirty="0"/>
                  <a:t>求まる</a:t>
                </a:r>
              </a:p>
            </p:txBody>
          </p:sp>
        </mc:Choice>
        <mc:Fallback xmlns="">
          <p:sp>
            <p:nvSpPr>
              <p:cNvPr id="13" name="テキスト ボックス 12">
                <a:extLst>
                  <a:ext uri="{FF2B5EF4-FFF2-40B4-BE49-F238E27FC236}">
                    <a16:creationId xmlns:a16="http://schemas.microsoft.com/office/drawing/2014/main" id="{97108ECC-3A88-BF9F-936E-5C22B9AE7637}"/>
                  </a:ext>
                </a:extLst>
              </p:cNvPr>
              <p:cNvSpPr txBox="1">
                <a:spLocks noRot="1" noChangeAspect="1" noMove="1" noResize="1" noEditPoints="1" noAdjustHandles="1" noChangeArrowheads="1" noChangeShapeType="1" noTextEdit="1"/>
              </p:cNvSpPr>
              <p:nvPr/>
            </p:nvSpPr>
            <p:spPr>
              <a:xfrm>
                <a:off x="395536" y="1196752"/>
                <a:ext cx="7630615" cy="1323439"/>
              </a:xfrm>
              <a:prstGeom prst="rect">
                <a:avLst/>
              </a:prstGeom>
              <a:blipFill>
                <a:blip r:embed="rId2"/>
                <a:stretch>
                  <a:fillRect l="-719" t="-3226" b="-6912"/>
                </a:stretch>
              </a:blipFill>
            </p:spPr>
            <p:txBody>
              <a:bodyPr/>
              <a:lstStyle/>
              <a:p>
                <a:r>
                  <a:rPr lang="ja-JP" altLang="en-US">
                    <a:noFill/>
                  </a:rPr>
                  <a:t> </a:t>
                </a:r>
              </a:p>
            </p:txBody>
          </p:sp>
        </mc:Fallback>
      </mc:AlternateContent>
      <p:sp>
        <p:nvSpPr>
          <p:cNvPr id="14" name="楕円 13">
            <a:extLst>
              <a:ext uri="{FF2B5EF4-FFF2-40B4-BE49-F238E27FC236}">
                <a16:creationId xmlns:a16="http://schemas.microsoft.com/office/drawing/2014/main" id="{99655AD9-F40B-75C6-5620-CCE34E7B36E1}"/>
              </a:ext>
            </a:extLst>
          </p:cNvPr>
          <p:cNvSpPr/>
          <p:nvPr/>
        </p:nvSpPr>
        <p:spPr>
          <a:xfrm>
            <a:off x="3707904" y="3645024"/>
            <a:ext cx="504056" cy="50405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E5EC8F79-0424-3469-56CF-296E28FB0546}"/>
              </a:ext>
            </a:extLst>
          </p:cNvPr>
          <p:cNvSpPr/>
          <p:nvPr/>
        </p:nvSpPr>
        <p:spPr>
          <a:xfrm>
            <a:off x="2135678" y="3115724"/>
            <a:ext cx="1659467" cy="587032"/>
          </a:xfrm>
          <a:custGeom>
            <a:avLst/>
            <a:gdLst>
              <a:gd name="connsiteX0" fmla="*/ 1659467 w 1659467"/>
              <a:gd name="connsiteY0" fmla="*/ 587032 h 587032"/>
              <a:gd name="connsiteX1" fmla="*/ 948267 w 1659467"/>
              <a:gd name="connsiteY1" fmla="*/ 9 h 587032"/>
              <a:gd name="connsiteX2" fmla="*/ 0 w 1659467"/>
              <a:gd name="connsiteY2" fmla="*/ 575743 h 587032"/>
            </a:gdLst>
            <a:ahLst/>
            <a:cxnLst>
              <a:cxn ang="0">
                <a:pos x="connsiteX0" y="connsiteY0"/>
              </a:cxn>
              <a:cxn ang="0">
                <a:pos x="connsiteX1" y="connsiteY1"/>
              </a:cxn>
              <a:cxn ang="0">
                <a:pos x="connsiteX2" y="connsiteY2"/>
              </a:cxn>
            </a:cxnLst>
            <a:rect l="l" t="t" r="r" b="b"/>
            <a:pathLst>
              <a:path w="1659467" h="587032">
                <a:moveTo>
                  <a:pt x="1659467" y="587032"/>
                </a:moveTo>
                <a:cubicBezTo>
                  <a:pt x="1442156" y="294461"/>
                  <a:pt x="1224845" y="1890"/>
                  <a:pt x="948267" y="9"/>
                </a:cubicBezTo>
                <a:cubicBezTo>
                  <a:pt x="671689" y="-1872"/>
                  <a:pt x="335844" y="286935"/>
                  <a:pt x="0" y="575743"/>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AE8EE9-0D0D-BD0A-133C-A7872B46A763}"/>
              </a:ext>
            </a:extLst>
          </p:cNvPr>
          <p:cNvSpPr/>
          <p:nvPr/>
        </p:nvSpPr>
        <p:spPr>
          <a:xfrm>
            <a:off x="1763688" y="3645024"/>
            <a:ext cx="504056" cy="50405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0FF35E82-4225-3E56-EDB9-8810B0A969AD}"/>
              </a:ext>
            </a:extLst>
          </p:cNvPr>
          <p:cNvGrpSpPr/>
          <p:nvPr/>
        </p:nvGrpSpPr>
        <p:grpSpPr>
          <a:xfrm>
            <a:off x="5292080" y="3068960"/>
            <a:ext cx="3073915" cy="1884013"/>
            <a:chOff x="1115616" y="2060848"/>
            <a:chExt cx="6696744" cy="4104456"/>
          </a:xfrm>
        </p:grpSpPr>
        <p:sp>
          <p:nvSpPr>
            <p:cNvPr id="20" name="フリーフォーム: 図形 19">
              <a:extLst>
                <a:ext uri="{FF2B5EF4-FFF2-40B4-BE49-F238E27FC236}">
                  <a16:creationId xmlns:a16="http://schemas.microsoft.com/office/drawing/2014/main" id="{19D20A3A-7C56-D12E-CD68-4F87B2C301D4}"/>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6CEA24D9-FEC2-CD45-3FFD-F0F5A64B5DB7}"/>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CDA8B00-756F-78B9-6F09-3DEC17E196A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940A8DF-BC5B-7019-0ADC-5C29C8222079}"/>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6837C5D-493E-EF8D-605E-037D4AD1C2F0}"/>
                </a:ext>
              </a:extLst>
            </p:cNvPr>
            <p:cNvCxnSpPr>
              <a:cxnSpLocks/>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09EC99DF-8CC2-CF9B-584F-83486CDFAFA8}"/>
              </a:ext>
            </a:extLst>
          </p:cNvPr>
          <p:cNvSpPr txBox="1"/>
          <p:nvPr/>
        </p:nvSpPr>
        <p:spPr>
          <a:xfrm>
            <a:off x="8388424" y="4653136"/>
            <a:ext cx="646331" cy="369332"/>
          </a:xfrm>
          <a:prstGeom prst="rect">
            <a:avLst/>
          </a:prstGeom>
          <a:noFill/>
        </p:spPr>
        <p:txBody>
          <a:bodyPr wrap="none" rtlCol="0">
            <a:spAutoFit/>
          </a:bodyPr>
          <a:lstStyle/>
          <a:p>
            <a:r>
              <a:rPr kumimoji="1" lang="ja-JP" altLang="en-US" dirty="0"/>
              <a:t>圧力</a:t>
            </a:r>
          </a:p>
        </p:txBody>
      </p:sp>
      <p:sp>
        <p:nvSpPr>
          <p:cNvPr id="27" name="テキスト ボックス 26">
            <a:extLst>
              <a:ext uri="{FF2B5EF4-FFF2-40B4-BE49-F238E27FC236}">
                <a16:creationId xmlns:a16="http://schemas.microsoft.com/office/drawing/2014/main" id="{CD5BD2E6-A7DD-3256-76AE-B1257D164286}"/>
              </a:ext>
            </a:extLst>
          </p:cNvPr>
          <p:cNvSpPr txBox="1"/>
          <p:nvPr/>
        </p:nvSpPr>
        <p:spPr>
          <a:xfrm>
            <a:off x="4644008" y="2636912"/>
            <a:ext cx="2031325" cy="369332"/>
          </a:xfrm>
          <a:prstGeom prst="rect">
            <a:avLst/>
          </a:prstGeom>
          <a:noFill/>
        </p:spPr>
        <p:txBody>
          <a:bodyPr wrap="none" rtlCol="0">
            <a:spAutoFit/>
          </a:bodyPr>
          <a:lstStyle/>
          <a:p>
            <a:r>
              <a:rPr lang="ja-JP" altLang="en-US" dirty="0"/>
              <a:t>化学ポテンシャル</a:t>
            </a:r>
            <a:endParaRPr kumimoji="1" lang="ja-JP" altLang="en-US" dirty="0"/>
          </a:p>
        </p:txBody>
      </p:sp>
      <p:sp>
        <p:nvSpPr>
          <p:cNvPr id="28" name="テキスト ボックス 27">
            <a:extLst>
              <a:ext uri="{FF2B5EF4-FFF2-40B4-BE49-F238E27FC236}">
                <a16:creationId xmlns:a16="http://schemas.microsoft.com/office/drawing/2014/main" id="{866F3143-A13B-EB0A-728D-8D9018353B1D}"/>
              </a:ext>
            </a:extLst>
          </p:cNvPr>
          <p:cNvSpPr txBox="1"/>
          <p:nvPr/>
        </p:nvSpPr>
        <p:spPr>
          <a:xfrm>
            <a:off x="4860032" y="6453336"/>
            <a:ext cx="3637534" cy="307777"/>
          </a:xfrm>
          <a:prstGeom prst="rect">
            <a:avLst/>
          </a:prstGeom>
          <a:noFill/>
        </p:spPr>
        <p:txBody>
          <a:bodyPr wrap="none" rtlCol="0">
            <a:spAutoFit/>
          </a:bodyPr>
          <a:lstStyle/>
          <a:p>
            <a:r>
              <a:rPr kumimoji="1" lang="en-US" altLang="ja-JP" sz="1400" dirty="0"/>
              <a:t>B. </a:t>
            </a:r>
            <a:r>
              <a:rPr kumimoji="1" lang="en-US" altLang="ja-JP" sz="1400" dirty="0" err="1"/>
              <a:t>Widom</a:t>
            </a:r>
            <a:r>
              <a:rPr kumimoji="1" lang="en-US" altLang="ja-JP" sz="1400" dirty="0"/>
              <a:t>, J. Chem. Phys.,</a:t>
            </a:r>
            <a:r>
              <a:rPr kumimoji="1" lang="en-US" altLang="ja-JP" sz="1400" b="1" dirty="0"/>
              <a:t>39</a:t>
            </a:r>
            <a:r>
              <a:rPr kumimoji="1" lang="en-US" altLang="ja-JP" sz="1400" dirty="0"/>
              <a:t>, 2808 (1963) </a:t>
            </a:r>
            <a:endParaRPr kumimoji="1" lang="ja-JP" altLang="en-US" sz="1400" dirty="0"/>
          </a:p>
        </p:txBody>
      </p:sp>
      <p:pic>
        <p:nvPicPr>
          <p:cNvPr id="30" name="図 29">
            <a:extLst>
              <a:ext uri="{FF2B5EF4-FFF2-40B4-BE49-F238E27FC236}">
                <a16:creationId xmlns:a16="http://schemas.microsoft.com/office/drawing/2014/main" id="{416F62B3-F0AB-4E49-F51D-C917D4EFB90E}"/>
              </a:ext>
            </a:extLst>
          </p:cNvPr>
          <p:cNvPicPr>
            <a:picLocks noChangeAspect="1"/>
          </p:cNvPicPr>
          <p:nvPr/>
        </p:nvPicPr>
        <p:blipFill>
          <a:blip r:embed="rId3"/>
          <a:stretch>
            <a:fillRect/>
          </a:stretch>
        </p:blipFill>
        <p:spPr>
          <a:xfrm>
            <a:off x="467544" y="5013176"/>
            <a:ext cx="584200" cy="569595"/>
          </a:xfrm>
          <a:prstGeom prst="rect">
            <a:avLst/>
          </a:prstGeom>
        </p:spPr>
      </p:pic>
      <p:pic>
        <p:nvPicPr>
          <p:cNvPr id="31" name="図 30">
            <a:extLst>
              <a:ext uri="{FF2B5EF4-FFF2-40B4-BE49-F238E27FC236}">
                <a16:creationId xmlns:a16="http://schemas.microsoft.com/office/drawing/2014/main" id="{8E6D8D90-C674-0BDB-C357-9561E95E6A0D}"/>
              </a:ext>
            </a:extLst>
          </p:cNvPr>
          <p:cNvPicPr>
            <a:picLocks noChangeAspect="1"/>
          </p:cNvPicPr>
          <p:nvPr/>
        </p:nvPicPr>
        <p:blipFill>
          <a:blip r:embed="rId4"/>
          <a:stretch>
            <a:fillRect/>
          </a:stretch>
        </p:blipFill>
        <p:spPr>
          <a:xfrm>
            <a:off x="467544" y="5733256"/>
            <a:ext cx="584200" cy="569595"/>
          </a:xfrm>
          <a:prstGeom prst="rect">
            <a:avLst/>
          </a:prstGeom>
        </p:spPr>
      </p:pic>
      <p:sp>
        <p:nvSpPr>
          <p:cNvPr id="32" name="テキスト ボックス 31">
            <a:extLst>
              <a:ext uri="{FF2B5EF4-FFF2-40B4-BE49-F238E27FC236}">
                <a16:creationId xmlns:a16="http://schemas.microsoft.com/office/drawing/2014/main" id="{55B2DA3E-813D-3B1D-C8E0-716DA43EA613}"/>
              </a:ext>
            </a:extLst>
          </p:cNvPr>
          <p:cNvSpPr txBox="1"/>
          <p:nvPr/>
        </p:nvSpPr>
        <p:spPr>
          <a:xfrm>
            <a:off x="1115616" y="5085184"/>
            <a:ext cx="4288353" cy="400110"/>
          </a:xfrm>
          <a:prstGeom prst="rect">
            <a:avLst/>
          </a:prstGeom>
          <a:noFill/>
        </p:spPr>
        <p:txBody>
          <a:bodyPr wrap="none" rtlCol="0">
            <a:spAutoFit/>
          </a:bodyPr>
          <a:lstStyle/>
          <a:p>
            <a:r>
              <a:rPr lang="ja-JP" altLang="en-US" sz="2000" dirty="0"/>
              <a:t>化学ポテンシャルを直接評価できる</a:t>
            </a:r>
            <a:endParaRPr kumimoji="1" lang="ja-JP" altLang="en-US" sz="2000" dirty="0"/>
          </a:p>
        </p:txBody>
      </p:sp>
      <p:sp>
        <p:nvSpPr>
          <p:cNvPr id="33" name="テキスト ボックス 32">
            <a:extLst>
              <a:ext uri="{FF2B5EF4-FFF2-40B4-BE49-F238E27FC236}">
                <a16:creationId xmlns:a16="http://schemas.microsoft.com/office/drawing/2014/main" id="{F2AD8365-B63A-41C6-9556-1658E78C0C0F}"/>
              </a:ext>
            </a:extLst>
          </p:cNvPr>
          <p:cNvSpPr txBox="1"/>
          <p:nvPr/>
        </p:nvSpPr>
        <p:spPr>
          <a:xfrm>
            <a:off x="1115616" y="5661248"/>
            <a:ext cx="7023076" cy="707886"/>
          </a:xfrm>
          <a:prstGeom prst="rect">
            <a:avLst/>
          </a:prstGeom>
          <a:noFill/>
          <a:ln>
            <a:noFill/>
          </a:ln>
        </p:spPr>
        <p:txBody>
          <a:bodyPr wrap="none" rtlCol="0">
            <a:spAutoFit/>
          </a:bodyPr>
          <a:lstStyle/>
          <a:p>
            <a:r>
              <a:rPr lang="ja-JP" altLang="en-US" sz="2000" dirty="0"/>
              <a:t>準安定状態</a:t>
            </a:r>
            <a:r>
              <a:rPr lang="en-US" altLang="ja-JP" sz="2000" dirty="0"/>
              <a:t>(</a:t>
            </a:r>
            <a:r>
              <a:rPr lang="ja-JP" altLang="en-US" sz="2000" dirty="0"/>
              <a:t>可熱状態、過冷却状態</a:t>
            </a:r>
            <a:r>
              <a:rPr lang="en-US" altLang="ja-JP" sz="2000" dirty="0"/>
              <a:t>)</a:t>
            </a:r>
            <a:r>
              <a:rPr lang="ja-JP" altLang="en-US" sz="2000" dirty="0"/>
              <a:t>を作らなければならない</a:t>
            </a:r>
            <a:endParaRPr lang="en-US" altLang="ja-JP" sz="2000" dirty="0"/>
          </a:p>
          <a:p>
            <a:r>
              <a:rPr kumimoji="1" lang="ja-JP" altLang="en-US" sz="2000" dirty="0">
                <a:solidFill>
                  <a:srgbClr val="FF0000"/>
                </a:solidFill>
              </a:rPr>
              <a:t>収束が極めて遅い</a:t>
            </a:r>
            <a:r>
              <a:rPr kumimoji="1" lang="en-US" altLang="ja-JP" sz="2000" dirty="0">
                <a:solidFill>
                  <a:srgbClr val="FF0000"/>
                </a:solidFill>
              </a:rPr>
              <a:t>(</a:t>
            </a:r>
            <a:r>
              <a:rPr kumimoji="1" lang="ja-JP" altLang="en-US" sz="2000" dirty="0">
                <a:solidFill>
                  <a:srgbClr val="FF0000"/>
                </a:solidFill>
              </a:rPr>
              <a:t>レアイベントサンプリング</a:t>
            </a:r>
            <a:r>
              <a:rPr kumimoji="1" lang="en-US" altLang="ja-JP" sz="2000" dirty="0">
                <a:solidFill>
                  <a:srgbClr val="FF0000"/>
                </a:solidFill>
              </a:rPr>
              <a:t>)</a:t>
            </a:r>
            <a:endParaRPr kumimoji="1" lang="ja-JP" altLang="en-US" sz="2000" dirty="0">
              <a:solidFill>
                <a:srgbClr val="FF0000"/>
              </a:solidFill>
            </a:endParaRPr>
          </a:p>
        </p:txBody>
      </p:sp>
      <p:sp>
        <p:nvSpPr>
          <p:cNvPr id="34" name="楕円 33">
            <a:extLst>
              <a:ext uri="{FF2B5EF4-FFF2-40B4-BE49-F238E27FC236}">
                <a16:creationId xmlns:a16="http://schemas.microsoft.com/office/drawing/2014/main" id="{8640DBE2-6858-74C4-D522-B672DA86E7F9}"/>
              </a:ext>
            </a:extLst>
          </p:cNvPr>
          <p:cNvSpPr/>
          <p:nvPr/>
        </p:nvSpPr>
        <p:spPr>
          <a:xfrm>
            <a:off x="5940152"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425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185439-29D2-4C4F-4279-17FC664C87ED}"/>
              </a:ext>
            </a:extLst>
          </p:cNvPr>
          <p:cNvSpPr>
            <a:spLocks noGrp="1"/>
          </p:cNvSpPr>
          <p:nvPr>
            <p:ph type="body" sz="quarter" idx="10"/>
          </p:nvPr>
        </p:nvSpPr>
        <p:spPr/>
        <p:txBody>
          <a:bodyPr/>
          <a:lstStyle/>
          <a:p>
            <a:r>
              <a:rPr lang="ja-JP" altLang="en-US" dirty="0"/>
              <a:t>方法</a:t>
            </a:r>
            <a:r>
              <a:rPr lang="en-US" altLang="ja-JP" dirty="0"/>
              <a:t>2: Gibbs Ensemble</a:t>
            </a:r>
            <a:r>
              <a:rPr lang="ja-JP" altLang="en-US" dirty="0"/>
              <a:t>法</a:t>
            </a:r>
            <a:endParaRPr kumimoji="1" lang="ja-JP" altLang="en-US" dirty="0"/>
          </a:p>
        </p:txBody>
      </p:sp>
      <p:sp>
        <p:nvSpPr>
          <p:cNvPr id="3" name="テキスト ボックス 2">
            <a:extLst>
              <a:ext uri="{FF2B5EF4-FFF2-40B4-BE49-F238E27FC236}">
                <a16:creationId xmlns:a16="http://schemas.microsoft.com/office/drawing/2014/main" id="{018C04C2-A2C4-C293-9CD7-C2B8A3935596}"/>
              </a:ext>
            </a:extLst>
          </p:cNvPr>
          <p:cNvSpPr txBox="1"/>
          <p:nvPr/>
        </p:nvSpPr>
        <p:spPr>
          <a:xfrm>
            <a:off x="323528" y="908720"/>
            <a:ext cx="7712368" cy="1631216"/>
          </a:xfrm>
          <a:prstGeom prst="rect">
            <a:avLst/>
          </a:prstGeom>
          <a:noFill/>
        </p:spPr>
        <p:txBody>
          <a:bodyPr wrap="none" rtlCol="0">
            <a:spAutoFit/>
          </a:bodyPr>
          <a:lstStyle/>
          <a:p>
            <a:pPr marL="342900" indent="-342900">
              <a:buAutoNum type="arabicPeriod"/>
            </a:pPr>
            <a:r>
              <a:rPr kumimoji="1" lang="ja-JP" altLang="en-US" sz="2000" dirty="0"/>
              <a:t>気相と液相の状態のシミュレーションボックスを二つ用意する</a:t>
            </a:r>
            <a:endParaRPr kumimoji="1" lang="en-US" altLang="ja-JP" sz="2000" dirty="0"/>
          </a:p>
          <a:p>
            <a:pPr marL="342900" indent="-342900">
              <a:buAutoNum type="arabicPeriod"/>
            </a:pPr>
            <a:r>
              <a:rPr lang="ja-JP" altLang="en-US" sz="2000" dirty="0"/>
              <a:t>お互い同じ温度、同じ圧力にする</a:t>
            </a:r>
            <a:endParaRPr lang="en-US" altLang="ja-JP" sz="2000" dirty="0"/>
          </a:p>
          <a:p>
            <a:pPr marL="342900" indent="-342900">
              <a:buAutoNum type="arabicPeriod"/>
            </a:pPr>
            <a:r>
              <a:rPr lang="ja-JP" altLang="en-US" sz="2000" dirty="0"/>
              <a:t>化学ポテンシャルから決まるレートで</a:t>
            </a:r>
            <a:r>
              <a:rPr kumimoji="1" lang="ja-JP" altLang="en-US" sz="2000" dirty="0"/>
              <a:t>粒子を交換する</a:t>
            </a:r>
            <a:endParaRPr kumimoji="1" lang="en-US" altLang="ja-JP" sz="2000" dirty="0"/>
          </a:p>
          <a:p>
            <a:pPr marL="342900" indent="-342900">
              <a:buAutoNum type="arabicPeriod"/>
            </a:pPr>
            <a:r>
              <a:rPr kumimoji="1" lang="ja-JP" altLang="en-US" sz="2000" dirty="0"/>
              <a:t>平衡化したら化学ポテンシャルが等しくなっているはず</a:t>
            </a:r>
            <a:br>
              <a:rPr kumimoji="1" lang="en-US" altLang="ja-JP" sz="2000" dirty="0"/>
            </a:br>
            <a:r>
              <a:rPr kumimoji="1" lang="ja-JP" altLang="en-US" sz="2000" dirty="0"/>
              <a:t>→密度を測定する</a:t>
            </a:r>
          </a:p>
        </p:txBody>
      </p:sp>
      <p:sp>
        <p:nvSpPr>
          <p:cNvPr id="4" name="正方形/長方形 3">
            <a:extLst>
              <a:ext uri="{FF2B5EF4-FFF2-40B4-BE49-F238E27FC236}">
                <a16:creationId xmlns:a16="http://schemas.microsoft.com/office/drawing/2014/main" id="{22494575-B380-361B-8FFA-5BDA731E4D7A}"/>
              </a:ext>
            </a:extLst>
          </p:cNvPr>
          <p:cNvSpPr/>
          <p:nvPr/>
        </p:nvSpPr>
        <p:spPr>
          <a:xfrm>
            <a:off x="1259632"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F9AA4EEC-A937-CA82-A64D-949945E013D0}"/>
              </a:ext>
            </a:extLst>
          </p:cNvPr>
          <p:cNvSpPr/>
          <p:nvPr/>
        </p:nvSpPr>
        <p:spPr>
          <a:xfrm>
            <a:off x="133164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86317FF7-1EB3-FF3A-75C0-8733C2D9DB65}"/>
              </a:ext>
            </a:extLst>
          </p:cNvPr>
          <p:cNvSpPr/>
          <p:nvPr/>
        </p:nvSpPr>
        <p:spPr>
          <a:xfrm>
            <a:off x="2267744" y="335699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DC3F93A-3BEF-1735-8771-BD2B87F5E235}"/>
              </a:ext>
            </a:extLst>
          </p:cNvPr>
          <p:cNvSpPr/>
          <p:nvPr/>
        </p:nvSpPr>
        <p:spPr>
          <a:xfrm>
            <a:off x="1331640" y="407707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188C119-98C5-DF93-5389-F289ED5312F8}"/>
              </a:ext>
            </a:extLst>
          </p:cNvPr>
          <p:cNvSpPr/>
          <p:nvPr/>
        </p:nvSpPr>
        <p:spPr>
          <a:xfrm>
            <a:off x="2123728"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E3A0D05-8344-620E-9190-C37488D1E463}"/>
              </a:ext>
            </a:extLst>
          </p:cNvPr>
          <p:cNvSpPr/>
          <p:nvPr/>
        </p:nvSpPr>
        <p:spPr>
          <a:xfrm>
            <a:off x="1835696" y="364502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20BB4F8-5762-BE98-3606-DDC830B92785}"/>
              </a:ext>
            </a:extLst>
          </p:cNvPr>
          <p:cNvSpPr/>
          <p:nvPr/>
        </p:nvSpPr>
        <p:spPr>
          <a:xfrm>
            <a:off x="2771800" y="378904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283CA1D-215E-9B39-6DEB-336B4A6F28E8}"/>
              </a:ext>
            </a:extLst>
          </p:cNvPr>
          <p:cNvSpPr/>
          <p:nvPr/>
        </p:nvSpPr>
        <p:spPr>
          <a:xfrm>
            <a:off x="2627784" y="458112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6CCF691F-F769-13EA-9D1F-8F4F92763915}"/>
              </a:ext>
            </a:extLst>
          </p:cNvPr>
          <p:cNvSpPr/>
          <p:nvPr/>
        </p:nvSpPr>
        <p:spPr>
          <a:xfrm>
            <a:off x="1475656" y="46531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855321B-8BA9-0825-E77B-BACD48497C59}"/>
              </a:ext>
            </a:extLst>
          </p:cNvPr>
          <p:cNvSpPr/>
          <p:nvPr/>
        </p:nvSpPr>
        <p:spPr>
          <a:xfrm>
            <a:off x="277180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30A0D9C-429B-7C52-644D-C4C6256757E1}"/>
              </a:ext>
            </a:extLst>
          </p:cNvPr>
          <p:cNvSpPr/>
          <p:nvPr/>
        </p:nvSpPr>
        <p:spPr>
          <a:xfrm>
            <a:off x="4932040"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D5B1264-6702-188E-B2AC-AF516C4FA823}"/>
              </a:ext>
            </a:extLst>
          </p:cNvPr>
          <p:cNvSpPr/>
          <p:nvPr/>
        </p:nvSpPr>
        <p:spPr>
          <a:xfrm>
            <a:off x="5220072" y="350100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77174C0-20C4-6F83-2146-16079B9C97B5}"/>
              </a:ext>
            </a:extLst>
          </p:cNvPr>
          <p:cNvSpPr/>
          <p:nvPr/>
        </p:nvSpPr>
        <p:spPr>
          <a:xfrm>
            <a:off x="6228184" y="436510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EB710721-BDDF-9ED6-9409-884477E8349A}"/>
              </a:ext>
            </a:extLst>
          </p:cNvPr>
          <p:cNvSpPr/>
          <p:nvPr/>
        </p:nvSpPr>
        <p:spPr>
          <a:xfrm>
            <a:off x="3159684" y="3095998"/>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図形 19">
            <a:extLst>
              <a:ext uri="{FF2B5EF4-FFF2-40B4-BE49-F238E27FC236}">
                <a16:creationId xmlns:a16="http://schemas.microsoft.com/office/drawing/2014/main" id="{25382F72-1C7D-5719-2966-477FD285394D}"/>
              </a:ext>
            </a:extLst>
          </p:cNvPr>
          <p:cNvSpPr/>
          <p:nvPr/>
        </p:nvSpPr>
        <p:spPr>
          <a:xfrm rot="9797496">
            <a:off x="2965668" y="4292514"/>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871DF93-161C-6AC3-A084-B1C9475811D1}"/>
              </a:ext>
            </a:extLst>
          </p:cNvPr>
          <p:cNvSpPr txBox="1"/>
          <p:nvPr/>
        </p:nvSpPr>
        <p:spPr>
          <a:xfrm>
            <a:off x="1979712" y="2564904"/>
            <a:ext cx="800219" cy="461665"/>
          </a:xfrm>
          <a:prstGeom prst="rect">
            <a:avLst/>
          </a:prstGeom>
          <a:noFill/>
        </p:spPr>
        <p:txBody>
          <a:bodyPr wrap="none" rtlCol="0">
            <a:spAutoFit/>
          </a:bodyPr>
          <a:lstStyle/>
          <a:p>
            <a:r>
              <a:rPr kumimoji="1" lang="ja-JP" altLang="en-US" sz="2400" dirty="0"/>
              <a:t>液相</a:t>
            </a:r>
          </a:p>
        </p:txBody>
      </p:sp>
      <p:sp>
        <p:nvSpPr>
          <p:cNvPr id="22" name="テキスト ボックス 21">
            <a:extLst>
              <a:ext uri="{FF2B5EF4-FFF2-40B4-BE49-F238E27FC236}">
                <a16:creationId xmlns:a16="http://schemas.microsoft.com/office/drawing/2014/main" id="{35D105F5-230A-2CB7-4AF6-9F47AED37C06}"/>
              </a:ext>
            </a:extLst>
          </p:cNvPr>
          <p:cNvSpPr txBox="1"/>
          <p:nvPr/>
        </p:nvSpPr>
        <p:spPr>
          <a:xfrm>
            <a:off x="5652120" y="2492896"/>
            <a:ext cx="800219" cy="461665"/>
          </a:xfrm>
          <a:prstGeom prst="rect">
            <a:avLst/>
          </a:prstGeom>
          <a:noFill/>
        </p:spPr>
        <p:txBody>
          <a:bodyPr wrap="none" rtlCol="0">
            <a:spAutoFit/>
          </a:bodyPr>
          <a:lstStyle/>
          <a:p>
            <a:r>
              <a:rPr kumimoji="1" lang="ja-JP" altLang="en-US" sz="2400" dirty="0"/>
              <a:t>気相</a:t>
            </a:r>
          </a:p>
        </p:txBody>
      </p:sp>
      <p:pic>
        <p:nvPicPr>
          <p:cNvPr id="24" name="図 23">
            <a:extLst>
              <a:ext uri="{FF2B5EF4-FFF2-40B4-BE49-F238E27FC236}">
                <a16:creationId xmlns:a16="http://schemas.microsoft.com/office/drawing/2014/main" id="{94BF6E53-7205-911A-07B1-3C82CA200E6E}"/>
              </a:ext>
            </a:extLst>
          </p:cNvPr>
          <p:cNvPicPr>
            <a:picLocks noChangeAspect="1"/>
          </p:cNvPicPr>
          <p:nvPr/>
        </p:nvPicPr>
        <p:blipFill>
          <a:blip r:embed="rId2"/>
          <a:stretch>
            <a:fillRect/>
          </a:stretch>
        </p:blipFill>
        <p:spPr>
          <a:xfrm>
            <a:off x="539552" y="5373216"/>
            <a:ext cx="584200" cy="569595"/>
          </a:xfrm>
          <a:prstGeom prst="rect">
            <a:avLst/>
          </a:prstGeom>
        </p:spPr>
      </p:pic>
      <p:pic>
        <p:nvPicPr>
          <p:cNvPr id="25" name="図 24">
            <a:extLst>
              <a:ext uri="{FF2B5EF4-FFF2-40B4-BE49-F238E27FC236}">
                <a16:creationId xmlns:a16="http://schemas.microsoft.com/office/drawing/2014/main" id="{C93EFFE7-DB83-459E-E78B-FB55DC5ECCD3}"/>
              </a:ext>
            </a:extLst>
          </p:cNvPr>
          <p:cNvPicPr>
            <a:picLocks noChangeAspect="1"/>
          </p:cNvPicPr>
          <p:nvPr/>
        </p:nvPicPr>
        <p:blipFill>
          <a:blip r:embed="rId3"/>
          <a:stretch>
            <a:fillRect/>
          </a:stretch>
        </p:blipFill>
        <p:spPr>
          <a:xfrm>
            <a:off x="539552" y="6093296"/>
            <a:ext cx="584200" cy="569595"/>
          </a:xfrm>
          <a:prstGeom prst="rect">
            <a:avLst/>
          </a:prstGeom>
        </p:spPr>
      </p:pic>
      <p:sp>
        <p:nvSpPr>
          <p:cNvPr id="26" name="テキスト ボックス 25">
            <a:extLst>
              <a:ext uri="{FF2B5EF4-FFF2-40B4-BE49-F238E27FC236}">
                <a16:creationId xmlns:a16="http://schemas.microsoft.com/office/drawing/2014/main" id="{5C3666A6-860A-E7C9-EBEA-468A35388118}"/>
              </a:ext>
            </a:extLst>
          </p:cNvPr>
          <p:cNvSpPr txBox="1"/>
          <p:nvPr/>
        </p:nvSpPr>
        <p:spPr>
          <a:xfrm>
            <a:off x="1187624" y="5445224"/>
            <a:ext cx="2236510" cy="400110"/>
          </a:xfrm>
          <a:prstGeom prst="rect">
            <a:avLst/>
          </a:prstGeom>
          <a:noFill/>
        </p:spPr>
        <p:txBody>
          <a:bodyPr wrap="none" rtlCol="0">
            <a:spAutoFit/>
          </a:bodyPr>
          <a:lstStyle/>
          <a:p>
            <a:r>
              <a:rPr kumimoji="1" lang="ja-JP" altLang="en-US" sz="2000" dirty="0"/>
              <a:t>比較的計算が軽い</a:t>
            </a:r>
            <a:endParaRPr kumimoji="1" lang="en-US" altLang="ja-JP" sz="2000" dirty="0"/>
          </a:p>
        </p:txBody>
      </p:sp>
      <p:sp>
        <p:nvSpPr>
          <p:cNvPr id="28" name="テキスト ボックス 27">
            <a:extLst>
              <a:ext uri="{FF2B5EF4-FFF2-40B4-BE49-F238E27FC236}">
                <a16:creationId xmlns:a16="http://schemas.microsoft.com/office/drawing/2014/main" id="{DE4300A5-A01D-BEFE-C557-BC8959B97EDA}"/>
              </a:ext>
            </a:extLst>
          </p:cNvPr>
          <p:cNvSpPr txBox="1"/>
          <p:nvPr/>
        </p:nvSpPr>
        <p:spPr>
          <a:xfrm>
            <a:off x="1187624" y="6165304"/>
            <a:ext cx="2492990" cy="400110"/>
          </a:xfrm>
          <a:prstGeom prst="rect">
            <a:avLst/>
          </a:prstGeom>
          <a:noFill/>
        </p:spPr>
        <p:txBody>
          <a:bodyPr wrap="none" rtlCol="0">
            <a:spAutoFit/>
          </a:bodyPr>
          <a:lstStyle/>
          <a:p>
            <a:r>
              <a:rPr kumimoji="1" lang="ja-JP" altLang="en-US" sz="2000" dirty="0">
                <a:solidFill>
                  <a:srgbClr val="FF0000"/>
                </a:solidFill>
              </a:rPr>
              <a:t>臨界点近傍で不安定</a:t>
            </a:r>
            <a:endParaRPr kumimoji="1" lang="en-US" altLang="ja-JP" sz="2000" dirty="0">
              <a:solidFill>
                <a:srgbClr val="FF0000"/>
              </a:solidFill>
            </a:endParaRPr>
          </a:p>
        </p:txBody>
      </p:sp>
    </p:spTree>
    <p:extLst>
      <p:ext uri="{BB962C8B-B14F-4D97-AF65-F5344CB8AC3E}">
        <p14:creationId xmlns:p14="http://schemas.microsoft.com/office/powerpoint/2010/main" val="166696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4DD322-491A-C5D0-C12F-66AFFE516690}"/>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sp>
        <p:nvSpPr>
          <p:cNvPr id="3" name="テキスト ボックス 2">
            <a:extLst>
              <a:ext uri="{FF2B5EF4-FFF2-40B4-BE49-F238E27FC236}">
                <a16:creationId xmlns:a16="http://schemas.microsoft.com/office/drawing/2014/main" id="{C1151A52-4C1B-485E-D08A-27883F5DE1E7}"/>
              </a:ext>
            </a:extLst>
          </p:cNvPr>
          <p:cNvSpPr txBox="1"/>
          <p:nvPr/>
        </p:nvSpPr>
        <p:spPr>
          <a:xfrm>
            <a:off x="179512" y="836712"/>
            <a:ext cx="3570208" cy="461665"/>
          </a:xfrm>
          <a:prstGeom prst="rect">
            <a:avLst/>
          </a:prstGeom>
          <a:noFill/>
        </p:spPr>
        <p:txBody>
          <a:bodyPr wrap="none" rtlCol="0">
            <a:spAutoFit/>
          </a:bodyPr>
          <a:lstStyle/>
          <a:p>
            <a:r>
              <a:rPr kumimoji="1" lang="ja-JP" altLang="en-US" sz="2400" dirty="0"/>
              <a:t>これまでの手法の問題点</a:t>
            </a:r>
          </a:p>
        </p:txBody>
      </p:sp>
      <p:sp>
        <p:nvSpPr>
          <p:cNvPr id="4" name="テキスト ボックス 3">
            <a:extLst>
              <a:ext uri="{FF2B5EF4-FFF2-40B4-BE49-F238E27FC236}">
                <a16:creationId xmlns:a16="http://schemas.microsoft.com/office/drawing/2014/main" id="{9414ACE2-C0F1-2D75-AC00-4C70F58FA444}"/>
              </a:ext>
            </a:extLst>
          </p:cNvPr>
          <p:cNvSpPr txBox="1"/>
          <p:nvPr/>
        </p:nvSpPr>
        <p:spPr>
          <a:xfrm>
            <a:off x="611560" y="1412776"/>
            <a:ext cx="6936514"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化学ポテンシャルを直接計算するのは高コスト</a:t>
            </a:r>
            <a:endParaRPr kumimoji="1" lang="en-US" altLang="ja-JP" dirty="0"/>
          </a:p>
          <a:p>
            <a:pPr marL="285750" indent="-285750">
              <a:buFont typeface="Arial" panose="020B0604020202020204" pitchFamily="34" charset="0"/>
              <a:buChar char="•"/>
            </a:pPr>
            <a:r>
              <a:rPr kumimoji="1" lang="ja-JP" altLang="en-US" dirty="0"/>
              <a:t>単相だけでなんとかしようとしたので、相転移点近傍で不安定</a:t>
            </a:r>
          </a:p>
        </p:txBody>
      </p:sp>
      <p:sp>
        <p:nvSpPr>
          <p:cNvPr id="6" name="テキスト ボックス 5">
            <a:extLst>
              <a:ext uri="{FF2B5EF4-FFF2-40B4-BE49-F238E27FC236}">
                <a16:creationId xmlns:a16="http://schemas.microsoft.com/office/drawing/2014/main" id="{8F310646-EB95-03CA-4FCF-119E81E8EED0}"/>
              </a:ext>
            </a:extLst>
          </p:cNvPr>
          <p:cNvSpPr txBox="1"/>
          <p:nvPr/>
        </p:nvSpPr>
        <p:spPr>
          <a:xfrm>
            <a:off x="35496" y="2276872"/>
            <a:ext cx="7879080" cy="400110"/>
          </a:xfrm>
          <a:prstGeom prst="rect">
            <a:avLst/>
          </a:prstGeom>
          <a:noFill/>
        </p:spPr>
        <p:txBody>
          <a:bodyPr wrap="none" rtlCol="0">
            <a:spAutoFit/>
          </a:bodyPr>
          <a:lstStyle/>
          <a:p>
            <a:r>
              <a:rPr kumimoji="1" lang="ja-JP" altLang="en-US" sz="2000" dirty="0"/>
              <a:t>「相境界線」は相が共存する線なんだから、相を共存させればよい</a:t>
            </a:r>
          </a:p>
        </p:txBody>
      </p:sp>
      <p:sp>
        <p:nvSpPr>
          <p:cNvPr id="7" name="矢印: 右 6">
            <a:extLst>
              <a:ext uri="{FF2B5EF4-FFF2-40B4-BE49-F238E27FC236}">
                <a16:creationId xmlns:a16="http://schemas.microsoft.com/office/drawing/2014/main" id="{40DC2D00-E0C4-791D-2F36-8507BB42AD1C}"/>
              </a:ext>
            </a:extLst>
          </p:cNvPr>
          <p:cNvSpPr/>
          <p:nvPr/>
        </p:nvSpPr>
        <p:spPr>
          <a:xfrm>
            <a:off x="611560" y="285293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120E1A-9772-73C7-48F9-115CA0CC5183}"/>
              </a:ext>
            </a:extLst>
          </p:cNvPr>
          <p:cNvSpPr txBox="1"/>
          <p:nvPr/>
        </p:nvSpPr>
        <p:spPr>
          <a:xfrm>
            <a:off x="1187624" y="2852936"/>
            <a:ext cx="5057795" cy="400110"/>
          </a:xfrm>
          <a:prstGeom prst="rect">
            <a:avLst/>
          </a:prstGeom>
          <a:noFill/>
        </p:spPr>
        <p:txBody>
          <a:bodyPr wrap="none" rtlCol="0">
            <a:spAutoFit/>
          </a:bodyPr>
          <a:lstStyle/>
          <a:p>
            <a:r>
              <a:rPr kumimoji="1" lang="ja-JP" altLang="en-US" sz="2000" dirty="0"/>
              <a:t>分子動力学法による共存シミュレーション</a:t>
            </a:r>
          </a:p>
        </p:txBody>
      </p:sp>
      <p:sp>
        <p:nvSpPr>
          <p:cNvPr id="9" name="正方形/長方形 8">
            <a:extLst>
              <a:ext uri="{FF2B5EF4-FFF2-40B4-BE49-F238E27FC236}">
                <a16:creationId xmlns:a16="http://schemas.microsoft.com/office/drawing/2014/main" id="{9DC8208D-FDCD-F404-7759-0C956124B2DD}"/>
              </a:ext>
            </a:extLst>
          </p:cNvPr>
          <p:cNvSpPr/>
          <p:nvPr/>
        </p:nvSpPr>
        <p:spPr>
          <a:xfrm>
            <a:off x="2555776" y="3429000"/>
            <a:ext cx="1440160" cy="144016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0" name="正方形/長方形 9">
            <a:extLst>
              <a:ext uri="{FF2B5EF4-FFF2-40B4-BE49-F238E27FC236}">
                <a16:creationId xmlns:a16="http://schemas.microsoft.com/office/drawing/2014/main" id="{A8390337-D541-A820-E8D8-0EEF7BBA9931}"/>
              </a:ext>
            </a:extLst>
          </p:cNvPr>
          <p:cNvSpPr/>
          <p:nvPr/>
        </p:nvSpPr>
        <p:spPr>
          <a:xfrm>
            <a:off x="3995936" y="3429000"/>
            <a:ext cx="1440160" cy="1440160"/>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2" name="テキスト ボックス 11">
            <a:extLst>
              <a:ext uri="{FF2B5EF4-FFF2-40B4-BE49-F238E27FC236}">
                <a16:creationId xmlns:a16="http://schemas.microsoft.com/office/drawing/2014/main" id="{EEA14B59-1DCD-F264-5D49-32F3D89D647E}"/>
              </a:ext>
            </a:extLst>
          </p:cNvPr>
          <p:cNvSpPr txBox="1"/>
          <p:nvPr/>
        </p:nvSpPr>
        <p:spPr>
          <a:xfrm>
            <a:off x="179512" y="5157192"/>
            <a:ext cx="8533105" cy="646331"/>
          </a:xfrm>
          <a:prstGeom prst="rect">
            <a:avLst/>
          </a:prstGeom>
          <a:noFill/>
        </p:spPr>
        <p:txBody>
          <a:bodyPr wrap="none" rtlCol="0">
            <a:spAutoFit/>
          </a:bodyPr>
          <a:lstStyle/>
          <a:p>
            <a:pPr marL="342900" indent="-342900">
              <a:buAutoNum type="arabicPeriod"/>
            </a:pPr>
            <a:r>
              <a:rPr kumimoji="1" lang="ja-JP" altLang="en-US" dirty="0"/>
              <a:t>直方体の系を用意して、左側に液相、右側に気相を用意して平衡化</a:t>
            </a:r>
            <a:r>
              <a:rPr kumimoji="1" lang="en-US" altLang="ja-JP" dirty="0"/>
              <a:t>(</a:t>
            </a:r>
            <a:r>
              <a:rPr kumimoji="1" lang="ja-JP" altLang="en-US" dirty="0"/>
              <a:t>共存状態</a:t>
            </a:r>
            <a:r>
              <a:rPr kumimoji="1" lang="en-US" altLang="ja-JP" dirty="0"/>
              <a:t>)</a:t>
            </a:r>
          </a:p>
          <a:p>
            <a:pPr marL="342900" indent="-342900">
              <a:buAutoNum type="arabicPeriod"/>
            </a:pPr>
            <a:r>
              <a:rPr lang="ja-JP" altLang="en-US" dirty="0"/>
              <a:t>平衡化したら、液相と気相の密度を測定する</a:t>
            </a:r>
            <a:endParaRPr kumimoji="1" lang="ja-JP" altLang="en-US" dirty="0"/>
          </a:p>
        </p:txBody>
      </p:sp>
      <p:sp>
        <p:nvSpPr>
          <p:cNvPr id="13" name="テキスト ボックス 12">
            <a:extLst>
              <a:ext uri="{FF2B5EF4-FFF2-40B4-BE49-F238E27FC236}">
                <a16:creationId xmlns:a16="http://schemas.microsoft.com/office/drawing/2014/main" id="{B0CFDB9E-C638-76ED-8D89-0B6EDF5AB693}"/>
              </a:ext>
            </a:extLst>
          </p:cNvPr>
          <p:cNvSpPr txBox="1"/>
          <p:nvPr/>
        </p:nvSpPr>
        <p:spPr>
          <a:xfrm>
            <a:off x="2987824" y="3933056"/>
            <a:ext cx="646331" cy="369332"/>
          </a:xfrm>
          <a:prstGeom prst="rect">
            <a:avLst/>
          </a:prstGeom>
          <a:noFill/>
        </p:spPr>
        <p:txBody>
          <a:bodyPr wrap="none" rtlCol="0">
            <a:spAutoFit/>
          </a:bodyPr>
          <a:lstStyle/>
          <a:p>
            <a:r>
              <a:rPr kumimoji="1" lang="ja-JP" altLang="en-US" dirty="0"/>
              <a:t>液相</a:t>
            </a:r>
          </a:p>
        </p:txBody>
      </p:sp>
      <p:sp>
        <p:nvSpPr>
          <p:cNvPr id="14" name="テキスト ボックス 13">
            <a:extLst>
              <a:ext uri="{FF2B5EF4-FFF2-40B4-BE49-F238E27FC236}">
                <a16:creationId xmlns:a16="http://schemas.microsoft.com/office/drawing/2014/main" id="{1F2D339B-1D73-05D6-E1B1-ED134FB4FAC5}"/>
              </a:ext>
            </a:extLst>
          </p:cNvPr>
          <p:cNvSpPr txBox="1"/>
          <p:nvPr/>
        </p:nvSpPr>
        <p:spPr>
          <a:xfrm>
            <a:off x="4355976" y="3933056"/>
            <a:ext cx="646331" cy="369332"/>
          </a:xfrm>
          <a:prstGeom prst="rect">
            <a:avLst/>
          </a:prstGeom>
          <a:noFill/>
        </p:spPr>
        <p:txBody>
          <a:bodyPr wrap="none" rtlCol="0">
            <a:spAutoFit/>
          </a:bodyPr>
          <a:lstStyle/>
          <a:p>
            <a:r>
              <a:rPr lang="ja-JP" altLang="en-US" dirty="0"/>
              <a:t>気</a:t>
            </a:r>
            <a:r>
              <a:rPr kumimoji="1" lang="ja-JP" altLang="en-US" dirty="0"/>
              <a:t>相</a:t>
            </a:r>
          </a:p>
        </p:txBody>
      </p:sp>
    </p:spTree>
    <p:extLst>
      <p:ext uri="{BB962C8B-B14F-4D97-AF65-F5344CB8AC3E}">
        <p14:creationId xmlns:p14="http://schemas.microsoft.com/office/powerpoint/2010/main" val="71306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63631F-0670-39EB-5568-C1A5A17AB3B4}"/>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Picture 4" descr="L032_T100">
            <a:extLst>
              <a:ext uri="{FF2B5EF4-FFF2-40B4-BE49-F238E27FC236}">
                <a16:creationId xmlns:a16="http://schemas.microsoft.com/office/drawing/2014/main" id="{FC08CBD5-0626-E650-3360-901B472B1B3C}"/>
              </a:ext>
            </a:extLst>
          </p:cNvPr>
          <p:cNvPicPr>
            <a:picLocks noChangeAspect="1" noChangeArrowheads="1"/>
          </p:cNvPicPr>
          <p:nvPr/>
        </p:nvPicPr>
        <p:blipFill>
          <a:blip r:embed="rId2"/>
          <a:srcRect/>
          <a:stretch>
            <a:fillRect/>
          </a:stretch>
        </p:blipFill>
        <p:spPr bwMode="auto">
          <a:xfrm>
            <a:off x="395536" y="1052736"/>
            <a:ext cx="3863975" cy="2535237"/>
          </a:xfrm>
          <a:prstGeom prst="rect">
            <a:avLst/>
          </a:prstGeom>
          <a:noFill/>
          <a:ln w="9525">
            <a:noFill/>
            <a:miter lim="800000"/>
            <a:headEnd/>
            <a:tailEnd/>
          </a:ln>
        </p:spPr>
      </p:pic>
      <p:pic>
        <p:nvPicPr>
          <p:cNvPr id="4" name="図 2" descr="interface.png">
            <a:extLst>
              <a:ext uri="{FF2B5EF4-FFF2-40B4-BE49-F238E27FC236}">
                <a16:creationId xmlns:a16="http://schemas.microsoft.com/office/drawing/2014/main" id="{50D58991-29B2-3DAA-3BC0-7F76203F8ADF}"/>
              </a:ext>
            </a:extLst>
          </p:cNvPr>
          <p:cNvPicPr>
            <a:picLocks noChangeAspect="1"/>
          </p:cNvPicPr>
          <p:nvPr/>
        </p:nvPicPr>
        <p:blipFill>
          <a:blip r:embed="rId3"/>
          <a:srcRect/>
          <a:stretch>
            <a:fillRect/>
          </a:stretch>
        </p:blipFill>
        <p:spPr bwMode="auto">
          <a:xfrm>
            <a:off x="467544" y="4090089"/>
            <a:ext cx="3672408" cy="2754657"/>
          </a:xfrm>
          <a:prstGeom prst="rect">
            <a:avLst/>
          </a:prstGeom>
          <a:noFill/>
          <a:ln w="9525">
            <a:noFill/>
            <a:miter lim="800000"/>
            <a:headEnd/>
            <a:tailEnd/>
          </a:ln>
        </p:spPr>
      </p:pic>
      <p:sp>
        <p:nvSpPr>
          <p:cNvPr id="5" name="テキスト ボックス 4">
            <a:extLst>
              <a:ext uri="{FF2B5EF4-FFF2-40B4-BE49-F238E27FC236}">
                <a16:creationId xmlns:a16="http://schemas.microsoft.com/office/drawing/2014/main" id="{CC63F0D0-7FE6-9916-96B0-2C7B209A419E}"/>
              </a:ext>
            </a:extLst>
          </p:cNvPr>
          <p:cNvSpPr txBox="1"/>
          <p:nvPr/>
        </p:nvSpPr>
        <p:spPr>
          <a:xfrm>
            <a:off x="179512" y="3645024"/>
            <a:ext cx="646331" cy="369332"/>
          </a:xfrm>
          <a:prstGeom prst="rect">
            <a:avLst/>
          </a:prstGeom>
          <a:noFill/>
        </p:spPr>
        <p:txBody>
          <a:bodyPr wrap="none" rtlCol="0">
            <a:spAutoFit/>
          </a:bodyPr>
          <a:lstStyle/>
          <a:p>
            <a:r>
              <a:rPr lang="ja-JP" altLang="en-US" dirty="0"/>
              <a:t>密度</a:t>
            </a:r>
            <a:endParaRPr kumimoji="1" lang="ja-JP" altLang="en-US" dirty="0"/>
          </a:p>
        </p:txBody>
      </p:sp>
      <p:sp>
        <p:nvSpPr>
          <p:cNvPr id="6" name="テキスト ボックス 5">
            <a:extLst>
              <a:ext uri="{FF2B5EF4-FFF2-40B4-BE49-F238E27FC236}">
                <a16:creationId xmlns:a16="http://schemas.microsoft.com/office/drawing/2014/main" id="{0183D024-0CAB-31A7-5B17-BE226DBA9BC9}"/>
              </a:ext>
            </a:extLst>
          </p:cNvPr>
          <p:cNvSpPr txBox="1"/>
          <p:nvPr/>
        </p:nvSpPr>
        <p:spPr>
          <a:xfrm>
            <a:off x="4211960" y="6381328"/>
            <a:ext cx="646331" cy="369332"/>
          </a:xfrm>
          <a:prstGeom prst="rect">
            <a:avLst/>
          </a:prstGeom>
          <a:noFill/>
        </p:spPr>
        <p:txBody>
          <a:bodyPr wrap="none" rtlCol="0">
            <a:spAutoFit/>
          </a:bodyPr>
          <a:lstStyle/>
          <a:p>
            <a:r>
              <a:rPr lang="ja-JP" altLang="en-US" dirty="0"/>
              <a:t>位置</a:t>
            </a:r>
            <a:endParaRPr kumimoji="1" lang="ja-JP" altLang="en-US" dirty="0"/>
          </a:p>
        </p:txBody>
      </p:sp>
      <p:grpSp>
        <p:nvGrpSpPr>
          <p:cNvPr id="7" name="図形グループ 28">
            <a:extLst>
              <a:ext uri="{FF2B5EF4-FFF2-40B4-BE49-F238E27FC236}">
                <a16:creationId xmlns:a16="http://schemas.microsoft.com/office/drawing/2014/main" id="{DE1197F3-9D09-E8B8-F617-B5BBB6ED847A}"/>
              </a:ext>
            </a:extLst>
          </p:cNvPr>
          <p:cNvGrpSpPr/>
          <p:nvPr/>
        </p:nvGrpSpPr>
        <p:grpSpPr>
          <a:xfrm>
            <a:off x="5220072" y="1628800"/>
            <a:ext cx="2816793" cy="2106825"/>
            <a:chOff x="5489007" y="3562448"/>
            <a:chExt cx="1954847" cy="1462131"/>
          </a:xfrm>
        </p:grpSpPr>
        <p:sp>
          <p:nvSpPr>
            <p:cNvPr id="8" name="Line 4">
              <a:extLst>
                <a:ext uri="{FF2B5EF4-FFF2-40B4-BE49-F238E27FC236}">
                  <a16:creationId xmlns:a16="http://schemas.microsoft.com/office/drawing/2014/main" id="{896BF287-5D63-4A2C-2AC0-CE2522385108}"/>
                </a:ext>
              </a:extLst>
            </p:cNvPr>
            <p:cNvSpPr>
              <a:spLocks noChangeShapeType="1"/>
            </p:cNvSpPr>
            <p:nvPr/>
          </p:nvSpPr>
          <p:spPr bwMode="auto">
            <a:xfrm flipV="1">
              <a:off x="5640685" y="3562448"/>
              <a:ext cx="0" cy="14621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9" name="Line 5">
              <a:extLst>
                <a:ext uri="{FF2B5EF4-FFF2-40B4-BE49-F238E27FC236}">
                  <a16:creationId xmlns:a16="http://schemas.microsoft.com/office/drawing/2014/main" id="{B46BB280-C225-241A-9F96-E714DCD3801C}"/>
                </a:ext>
              </a:extLst>
            </p:cNvPr>
            <p:cNvSpPr>
              <a:spLocks noChangeShapeType="1"/>
            </p:cNvSpPr>
            <p:nvPr/>
          </p:nvSpPr>
          <p:spPr bwMode="auto">
            <a:xfrm>
              <a:off x="5489007" y="4863481"/>
              <a:ext cx="19548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10" name="Freeform 9">
              <a:extLst>
                <a:ext uri="{FF2B5EF4-FFF2-40B4-BE49-F238E27FC236}">
                  <a16:creationId xmlns:a16="http://schemas.microsoft.com/office/drawing/2014/main" id="{F1C30C0E-864C-AA77-DE7F-E82DC5CEA4F2}"/>
                </a:ext>
              </a:extLst>
            </p:cNvPr>
            <p:cNvSpPr>
              <a:spLocks/>
            </p:cNvSpPr>
            <p:nvPr/>
          </p:nvSpPr>
          <p:spPr bwMode="auto">
            <a:xfrm>
              <a:off x="5638800" y="3657600"/>
              <a:ext cx="1603445" cy="1204939"/>
            </a:xfrm>
            <a:custGeom>
              <a:avLst/>
              <a:gdLst>
                <a:gd name="T0" fmla="*/ 0 w 1923"/>
                <a:gd name="T1" fmla="*/ 2147483647 h 1543"/>
                <a:gd name="T2" fmla="*/ 2147483647 w 1923"/>
                <a:gd name="T3" fmla="*/ 2147483647 h 1543"/>
                <a:gd name="T4" fmla="*/ 2147483647 w 1923"/>
                <a:gd name="T5" fmla="*/ 2147483647 h 1543"/>
                <a:gd name="T6" fmla="*/ 0 60000 65536"/>
                <a:gd name="T7" fmla="*/ 0 60000 65536"/>
                <a:gd name="T8" fmla="*/ 0 60000 65536"/>
                <a:gd name="T9" fmla="*/ 0 w 1923"/>
                <a:gd name="T10" fmla="*/ 0 h 1543"/>
                <a:gd name="T11" fmla="*/ 1923 w 1923"/>
                <a:gd name="T12" fmla="*/ 1543 h 1543"/>
              </a:gdLst>
              <a:ahLst/>
              <a:cxnLst>
                <a:cxn ang="T6">
                  <a:pos x="T0" y="T1"/>
                </a:cxn>
                <a:cxn ang="T7">
                  <a:pos x="T2" y="T3"/>
                </a:cxn>
                <a:cxn ang="T8">
                  <a:pos x="T4" y="T5"/>
                </a:cxn>
              </a:cxnLst>
              <a:rect l="T9" t="T10" r="T11" b="T12"/>
              <a:pathLst>
                <a:path w="1923" h="1543">
                  <a:moveTo>
                    <a:pt x="0" y="1484"/>
                  </a:moveTo>
                  <a:cubicBezTo>
                    <a:pt x="115" y="742"/>
                    <a:pt x="231" y="0"/>
                    <a:pt x="551" y="10"/>
                  </a:cubicBezTo>
                  <a:cubicBezTo>
                    <a:pt x="871" y="20"/>
                    <a:pt x="1397" y="781"/>
                    <a:pt x="1923" y="1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grpSp>
      <p:sp>
        <p:nvSpPr>
          <p:cNvPr id="11" name="テキスト ボックス 10">
            <a:extLst>
              <a:ext uri="{FF2B5EF4-FFF2-40B4-BE49-F238E27FC236}">
                <a16:creationId xmlns:a16="http://schemas.microsoft.com/office/drawing/2014/main" id="{25BA9A9B-64EE-8CD5-54C0-9EBE1D7B3633}"/>
              </a:ext>
            </a:extLst>
          </p:cNvPr>
          <p:cNvSpPr txBox="1"/>
          <p:nvPr/>
        </p:nvSpPr>
        <p:spPr>
          <a:xfrm>
            <a:off x="8027645" y="3305200"/>
            <a:ext cx="697627" cy="400110"/>
          </a:xfrm>
          <a:prstGeom prst="rect">
            <a:avLst/>
          </a:prstGeom>
          <a:noFill/>
        </p:spPr>
        <p:txBody>
          <a:bodyPr wrap="none" rtlCol="0">
            <a:spAutoFit/>
          </a:bodyPr>
          <a:lstStyle/>
          <a:p>
            <a:r>
              <a:rPr kumimoji="1" lang="ja-JP" altLang="en-US" dirty="0"/>
              <a:t>密度</a:t>
            </a:r>
          </a:p>
        </p:txBody>
      </p:sp>
      <p:sp>
        <p:nvSpPr>
          <p:cNvPr id="12" name="テキスト ボックス 11">
            <a:extLst>
              <a:ext uri="{FF2B5EF4-FFF2-40B4-BE49-F238E27FC236}">
                <a16:creationId xmlns:a16="http://schemas.microsoft.com/office/drawing/2014/main" id="{91F716CE-FCBB-9E82-397E-93606B975C2D}"/>
              </a:ext>
            </a:extLst>
          </p:cNvPr>
          <p:cNvSpPr txBox="1"/>
          <p:nvPr/>
        </p:nvSpPr>
        <p:spPr>
          <a:xfrm>
            <a:off x="5067672" y="1171600"/>
            <a:ext cx="697627" cy="400110"/>
          </a:xfrm>
          <a:prstGeom prst="rect">
            <a:avLst/>
          </a:prstGeom>
          <a:noFill/>
        </p:spPr>
        <p:txBody>
          <a:bodyPr wrap="none" rtlCol="0">
            <a:spAutoFit/>
          </a:bodyPr>
          <a:lstStyle/>
          <a:p>
            <a:r>
              <a:rPr kumimoji="1" lang="ja-JP" altLang="en-US" dirty="0"/>
              <a:t>温度</a:t>
            </a:r>
          </a:p>
        </p:txBody>
      </p:sp>
      <p:cxnSp>
        <p:nvCxnSpPr>
          <p:cNvPr id="13" name="直線コネクタ 12">
            <a:extLst>
              <a:ext uri="{FF2B5EF4-FFF2-40B4-BE49-F238E27FC236}">
                <a16:creationId xmlns:a16="http://schemas.microsoft.com/office/drawing/2014/main" id="{501C39A2-CCBD-AE71-7DF2-56439700AD42}"/>
              </a:ext>
            </a:extLst>
          </p:cNvPr>
          <p:cNvCxnSpPr/>
          <p:nvPr/>
        </p:nvCxnSpPr>
        <p:spPr>
          <a:xfrm>
            <a:off x="5220072" y="2543200"/>
            <a:ext cx="28194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Oval 16">
            <a:extLst>
              <a:ext uri="{FF2B5EF4-FFF2-40B4-BE49-F238E27FC236}">
                <a16:creationId xmlns:a16="http://schemas.microsoft.com/office/drawing/2014/main" id="{515B4D62-447F-44A4-432F-0F0DCFEF31E4}"/>
              </a:ext>
            </a:extLst>
          </p:cNvPr>
          <p:cNvSpPr>
            <a:spLocks noChangeArrowheads="1"/>
          </p:cNvSpPr>
          <p:nvPr/>
        </p:nvSpPr>
        <p:spPr bwMode="auto">
          <a:xfrm>
            <a:off x="5559297" y="2492068"/>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5" name="Oval 16">
            <a:extLst>
              <a:ext uri="{FF2B5EF4-FFF2-40B4-BE49-F238E27FC236}">
                <a16:creationId xmlns:a16="http://schemas.microsoft.com/office/drawing/2014/main" id="{0A3C778A-81EA-0E20-7619-297612AA8712}"/>
              </a:ext>
            </a:extLst>
          </p:cNvPr>
          <p:cNvSpPr>
            <a:spLocks noChangeArrowheads="1"/>
          </p:cNvSpPr>
          <p:nvPr/>
        </p:nvSpPr>
        <p:spPr bwMode="auto">
          <a:xfrm>
            <a:off x="6962413" y="2490167"/>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6" name="テキスト ボックス 15">
            <a:extLst>
              <a:ext uri="{FF2B5EF4-FFF2-40B4-BE49-F238E27FC236}">
                <a16:creationId xmlns:a16="http://schemas.microsoft.com/office/drawing/2014/main" id="{C085423C-8FFD-8465-7B46-20ED2B5CE6D8}"/>
              </a:ext>
            </a:extLst>
          </p:cNvPr>
          <p:cNvSpPr txBox="1"/>
          <p:nvPr/>
        </p:nvSpPr>
        <p:spPr>
          <a:xfrm>
            <a:off x="4915272" y="2337270"/>
            <a:ext cx="341334" cy="400110"/>
          </a:xfrm>
          <a:prstGeom prst="rect">
            <a:avLst/>
          </a:prstGeom>
          <a:noFill/>
        </p:spPr>
        <p:txBody>
          <a:bodyPr wrap="square" rtlCol="0">
            <a:spAutoFit/>
          </a:bodyPr>
          <a:lstStyle/>
          <a:p>
            <a:r>
              <a:rPr kumimoji="1" lang="en-US" altLang="ja-JP" dirty="0"/>
              <a:t>T</a:t>
            </a:r>
            <a:endParaRPr kumimoji="1" lang="ja-JP" altLang="en-US" dirty="0"/>
          </a:p>
        </p:txBody>
      </p:sp>
      <p:sp>
        <p:nvSpPr>
          <p:cNvPr id="17" name="テキスト ボックス 16">
            <a:extLst>
              <a:ext uri="{FF2B5EF4-FFF2-40B4-BE49-F238E27FC236}">
                <a16:creationId xmlns:a16="http://schemas.microsoft.com/office/drawing/2014/main" id="{B96BC26E-9653-94A3-B3A5-CFB2CD9D3975}"/>
              </a:ext>
            </a:extLst>
          </p:cNvPr>
          <p:cNvSpPr txBox="1"/>
          <p:nvPr/>
        </p:nvSpPr>
        <p:spPr>
          <a:xfrm>
            <a:off x="4716016" y="4077072"/>
            <a:ext cx="4288353" cy="1015663"/>
          </a:xfrm>
          <a:prstGeom prst="rect">
            <a:avLst/>
          </a:prstGeom>
          <a:noFill/>
        </p:spPr>
        <p:txBody>
          <a:bodyPr wrap="none" rtlCol="0">
            <a:spAutoFit/>
          </a:bodyPr>
          <a:lstStyle/>
          <a:p>
            <a:r>
              <a:rPr lang="ja-JP" altLang="en-US" sz="2000" dirty="0"/>
              <a:t>気相と液相の区別がわかりやすい</a:t>
            </a:r>
            <a:endParaRPr lang="en-US" altLang="ja-JP" sz="2000" dirty="0"/>
          </a:p>
          <a:p>
            <a:r>
              <a:rPr kumimoji="1" lang="ja-JP" altLang="en-US" sz="2000" dirty="0"/>
              <a:t>緩和判定も容易</a:t>
            </a:r>
            <a:endParaRPr kumimoji="1" lang="en-US" altLang="ja-JP" sz="2000" dirty="0"/>
          </a:p>
          <a:p>
            <a:r>
              <a:rPr lang="ja-JP" altLang="en-US" sz="2000" dirty="0"/>
              <a:t>各温度で独立に気液共存密度を測定</a:t>
            </a:r>
            <a:endParaRPr lang="en-US" altLang="ja-JP" sz="2000" dirty="0"/>
          </a:p>
        </p:txBody>
      </p:sp>
      <p:sp>
        <p:nvSpPr>
          <p:cNvPr id="18" name="正方形/長方形 17">
            <a:extLst>
              <a:ext uri="{FF2B5EF4-FFF2-40B4-BE49-F238E27FC236}">
                <a16:creationId xmlns:a16="http://schemas.microsoft.com/office/drawing/2014/main" id="{B80E64B3-D7CF-A530-94B3-89FDB9D448F1}"/>
              </a:ext>
            </a:extLst>
          </p:cNvPr>
          <p:cNvSpPr/>
          <p:nvPr/>
        </p:nvSpPr>
        <p:spPr>
          <a:xfrm>
            <a:off x="1835696" y="1484784"/>
            <a:ext cx="1008112" cy="16561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58B375A8-7182-E23B-3053-0B29EB8B6A47}"/>
              </a:ext>
            </a:extLst>
          </p:cNvPr>
          <p:cNvCxnSpPr/>
          <p:nvPr/>
        </p:nvCxnSpPr>
        <p:spPr>
          <a:xfrm flipH="1">
            <a:off x="467544" y="3140968"/>
            <a:ext cx="1368152"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934B4BA-42AB-CB5A-282B-895C8C6161AA}"/>
              </a:ext>
            </a:extLst>
          </p:cNvPr>
          <p:cNvCxnSpPr>
            <a:cxnSpLocks/>
          </p:cNvCxnSpPr>
          <p:nvPr/>
        </p:nvCxnSpPr>
        <p:spPr>
          <a:xfrm>
            <a:off x="2843808" y="3140968"/>
            <a:ext cx="1296144"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95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E83B3D-3A3D-1BEC-E4D5-41B025B20C2B}"/>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2">
            <a:extLst>
              <a:ext uri="{FF2B5EF4-FFF2-40B4-BE49-F238E27FC236}">
                <a16:creationId xmlns:a16="http://schemas.microsoft.com/office/drawing/2014/main" id="{086BEF77-FD30-4F37-203A-D3EE12F0BFAB}"/>
              </a:ext>
            </a:extLst>
          </p:cNvPr>
          <p:cNvPicPr>
            <a:picLocks noChangeAspect="1"/>
          </p:cNvPicPr>
          <p:nvPr/>
        </p:nvPicPr>
        <p:blipFill>
          <a:blip r:embed="rId2"/>
          <a:stretch>
            <a:fillRect/>
          </a:stretch>
        </p:blipFill>
        <p:spPr>
          <a:xfrm>
            <a:off x="323528" y="980728"/>
            <a:ext cx="584200" cy="569595"/>
          </a:xfrm>
          <a:prstGeom prst="rect">
            <a:avLst/>
          </a:prstGeom>
        </p:spPr>
      </p:pic>
      <p:pic>
        <p:nvPicPr>
          <p:cNvPr id="4" name="図 3">
            <a:extLst>
              <a:ext uri="{FF2B5EF4-FFF2-40B4-BE49-F238E27FC236}">
                <a16:creationId xmlns:a16="http://schemas.microsoft.com/office/drawing/2014/main" id="{EC4D3CCD-EC0E-C5D6-7FA8-428F5BD1AD48}"/>
              </a:ext>
            </a:extLst>
          </p:cNvPr>
          <p:cNvPicPr>
            <a:picLocks noChangeAspect="1"/>
          </p:cNvPicPr>
          <p:nvPr/>
        </p:nvPicPr>
        <p:blipFill>
          <a:blip r:embed="rId3"/>
          <a:stretch>
            <a:fillRect/>
          </a:stretch>
        </p:blipFill>
        <p:spPr>
          <a:xfrm>
            <a:off x="323528" y="1916832"/>
            <a:ext cx="584200" cy="569595"/>
          </a:xfrm>
          <a:prstGeom prst="rect">
            <a:avLst/>
          </a:prstGeom>
        </p:spPr>
      </p:pic>
      <p:sp>
        <p:nvSpPr>
          <p:cNvPr id="5" name="テキスト ボックス 4">
            <a:extLst>
              <a:ext uri="{FF2B5EF4-FFF2-40B4-BE49-F238E27FC236}">
                <a16:creationId xmlns:a16="http://schemas.microsoft.com/office/drawing/2014/main" id="{C4799516-13AF-D5A7-66A5-E294A8C9AC0E}"/>
              </a:ext>
            </a:extLst>
          </p:cNvPr>
          <p:cNvSpPr txBox="1"/>
          <p:nvPr/>
        </p:nvSpPr>
        <p:spPr>
          <a:xfrm>
            <a:off x="971600" y="836712"/>
            <a:ext cx="4378122"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方法が単純</a:t>
            </a:r>
            <a:endParaRPr kumimoji="1" lang="en-US" altLang="ja-JP" sz="2000" dirty="0"/>
          </a:p>
          <a:p>
            <a:pPr marL="342900" indent="-342900">
              <a:buFont typeface="Arial" panose="020B0604020202020204" pitchFamily="34" charset="0"/>
              <a:buChar char="•"/>
            </a:pPr>
            <a:r>
              <a:rPr lang="ja-JP" altLang="en-US" sz="2000" dirty="0"/>
              <a:t>モンテカルロに比べて緩和が早い</a:t>
            </a:r>
            <a:endParaRPr kumimoji="1" lang="en-US" altLang="ja-JP" sz="2000" dirty="0"/>
          </a:p>
          <a:p>
            <a:pPr marL="342900" indent="-342900">
              <a:buFont typeface="Arial" panose="020B0604020202020204" pitchFamily="34" charset="0"/>
              <a:buChar char="•"/>
            </a:pPr>
            <a:r>
              <a:rPr lang="en-US" altLang="ja-JP" sz="2000" dirty="0">
                <a:solidFill>
                  <a:srgbClr val="FF0000"/>
                </a:solidFill>
              </a:rPr>
              <a:t>NVT</a:t>
            </a:r>
            <a:r>
              <a:rPr lang="ja-JP" altLang="en-US" sz="2000" dirty="0">
                <a:solidFill>
                  <a:srgbClr val="FF0000"/>
                </a:solidFill>
              </a:rPr>
              <a:t>アンサンブルで良い</a:t>
            </a:r>
            <a:endParaRPr kumimoji="1" lang="en-US" altLang="ja-JP" sz="2000" dirty="0">
              <a:solidFill>
                <a:srgbClr val="FF0000"/>
              </a:solidFill>
            </a:endParaRPr>
          </a:p>
        </p:txBody>
      </p:sp>
      <p:sp>
        <p:nvSpPr>
          <p:cNvPr id="6" name="テキスト ボックス 5">
            <a:extLst>
              <a:ext uri="{FF2B5EF4-FFF2-40B4-BE49-F238E27FC236}">
                <a16:creationId xmlns:a16="http://schemas.microsoft.com/office/drawing/2014/main" id="{911014C9-AB55-7090-E49A-EE2ADBDFDD60}"/>
              </a:ext>
            </a:extLst>
          </p:cNvPr>
          <p:cNvSpPr txBox="1"/>
          <p:nvPr/>
        </p:nvSpPr>
        <p:spPr>
          <a:xfrm>
            <a:off x="971600" y="1988840"/>
            <a:ext cx="6853158" cy="400110"/>
          </a:xfrm>
          <a:prstGeom prst="rect">
            <a:avLst/>
          </a:prstGeom>
          <a:noFill/>
        </p:spPr>
        <p:txBody>
          <a:bodyPr wrap="none" rtlCol="0">
            <a:spAutoFit/>
          </a:bodyPr>
          <a:lstStyle/>
          <a:p>
            <a:r>
              <a:rPr lang="ja-JP" altLang="en-US" sz="2000" dirty="0">
                <a:solidFill>
                  <a:srgbClr val="FF0000"/>
                </a:solidFill>
              </a:rPr>
              <a:t>界面構造が無視できるほど</a:t>
            </a:r>
            <a:r>
              <a:rPr kumimoji="1" lang="ja-JP" altLang="en-US" sz="2000" dirty="0">
                <a:solidFill>
                  <a:srgbClr val="FF0000"/>
                </a:solidFill>
              </a:rPr>
              <a:t>大きな系を計算する必要がある</a:t>
            </a:r>
            <a:endParaRPr kumimoji="1" lang="en-US" altLang="ja-JP" sz="2000" dirty="0">
              <a:solidFill>
                <a:srgbClr val="FF0000"/>
              </a:solidFill>
            </a:endParaRPr>
          </a:p>
        </p:txBody>
      </p:sp>
      <p:sp>
        <p:nvSpPr>
          <p:cNvPr id="7" name="テキスト ボックス 6">
            <a:extLst>
              <a:ext uri="{FF2B5EF4-FFF2-40B4-BE49-F238E27FC236}">
                <a16:creationId xmlns:a16="http://schemas.microsoft.com/office/drawing/2014/main" id="{782118EF-F383-4DB1-2FF0-BB89C90011AF}"/>
              </a:ext>
            </a:extLst>
          </p:cNvPr>
          <p:cNvSpPr txBox="1"/>
          <p:nvPr/>
        </p:nvSpPr>
        <p:spPr>
          <a:xfrm>
            <a:off x="4644008" y="1484784"/>
            <a:ext cx="4416594" cy="369332"/>
          </a:xfrm>
          <a:prstGeom prst="rect">
            <a:avLst/>
          </a:prstGeom>
          <a:noFill/>
        </p:spPr>
        <p:txBody>
          <a:bodyPr wrap="none" rtlCol="0">
            <a:spAutoFit/>
          </a:bodyPr>
          <a:lstStyle/>
          <a:p>
            <a:r>
              <a:rPr kumimoji="1" lang="en-US" altLang="ja-JP" dirty="0"/>
              <a:t>cf. </a:t>
            </a:r>
            <a:r>
              <a:rPr lang="ja-JP" altLang="en-US" dirty="0"/>
              <a:t>過去の方法は</a:t>
            </a:r>
            <a:r>
              <a:rPr lang="en-US" altLang="ja-JP" dirty="0"/>
              <a:t>NPT</a:t>
            </a:r>
            <a:r>
              <a:rPr lang="ja-JP" altLang="en-US" dirty="0"/>
              <a:t>アンサンブルを要求</a:t>
            </a:r>
            <a:endParaRPr kumimoji="1" lang="ja-JP" altLang="en-US" dirty="0"/>
          </a:p>
        </p:txBody>
      </p:sp>
      <p:pic>
        <p:nvPicPr>
          <p:cNvPr id="8" name="Picture 4" descr="L032_T100">
            <a:extLst>
              <a:ext uri="{FF2B5EF4-FFF2-40B4-BE49-F238E27FC236}">
                <a16:creationId xmlns:a16="http://schemas.microsoft.com/office/drawing/2014/main" id="{AAC6936C-0129-7279-BA1F-6FA80FC7A1BE}"/>
              </a:ext>
            </a:extLst>
          </p:cNvPr>
          <p:cNvPicPr>
            <a:picLocks noChangeAspect="1" noChangeArrowheads="1"/>
          </p:cNvPicPr>
          <p:nvPr/>
        </p:nvPicPr>
        <p:blipFill>
          <a:blip r:embed="rId4"/>
          <a:srcRect/>
          <a:stretch>
            <a:fillRect/>
          </a:stretch>
        </p:blipFill>
        <p:spPr bwMode="auto">
          <a:xfrm>
            <a:off x="395535" y="2564904"/>
            <a:ext cx="2963195" cy="1944216"/>
          </a:xfrm>
          <a:prstGeom prst="rect">
            <a:avLst/>
          </a:prstGeom>
          <a:noFill/>
          <a:ln w="9525">
            <a:noFill/>
            <a:miter lim="800000"/>
            <a:headEnd/>
            <a:tailEnd/>
          </a:ln>
        </p:spPr>
      </p:pic>
      <p:pic>
        <p:nvPicPr>
          <p:cNvPr id="9" name="図 2" descr="interface.png">
            <a:extLst>
              <a:ext uri="{FF2B5EF4-FFF2-40B4-BE49-F238E27FC236}">
                <a16:creationId xmlns:a16="http://schemas.microsoft.com/office/drawing/2014/main" id="{AFCD11BA-9280-752F-336F-86440E0BB09D}"/>
              </a:ext>
            </a:extLst>
          </p:cNvPr>
          <p:cNvPicPr>
            <a:picLocks noChangeAspect="1"/>
          </p:cNvPicPr>
          <p:nvPr/>
        </p:nvPicPr>
        <p:blipFill>
          <a:blip r:embed="rId5"/>
          <a:srcRect/>
          <a:stretch>
            <a:fillRect/>
          </a:stretch>
        </p:blipFill>
        <p:spPr bwMode="auto">
          <a:xfrm>
            <a:off x="323528" y="4581128"/>
            <a:ext cx="2808312" cy="2106503"/>
          </a:xfrm>
          <a:prstGeom prst="rect">
            <a:avLst/>
          </a:prstGeom>
          <a:noFill/>
          <a:ln w="9525">
            <a:noFill/>
            <a:miter lim="800000"/>
            <a:headEnd/>
            <a:tailEnd/>
          </a:ln>
        </p:spPr>
      </p:pic>
      <p:cxnSp>
        <p:nvCxnSpPr>
          <p:cNvPr id="11" name="直線コネクタ 10">
            <a:extLst>
              <a:ext uri="{FF2B5EF4-FFF2-40B4-BE49-F238E27FC236}">
                <a16:creationId xmlns:a16="http://schemas.microsoft.com/office/drawing/2014/main" id="{E0CC144D-5BB7-1135-443F-DC30AFA1807F}"/>
              </a:ext>
            </a:extLst>
          </p:cNvPr>
          <p:cNvCxnSpPr>
            <a:cxnSpLocks/>
          </p:cNvCxnSpPr>
          <p:nvPr/>
        </p:nvCxnSpPr>
        <p:spPr>
          <a:xfrm>
            <a:off x="1259632"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5188B8-1ACA-4257-596C-03757078CA99}"/>
              </a:ext>
            </a:extLst>
          </p:cNvPr>
          <p:cNvCxnSpPr>
            <a:cxnSpLocks/>
          </p:cNvCxnSpPr>
          <p:nvPr/>
        </p:nvCxnSpPr>
        <p:spPr>
          <a:xfrm>
            <a:off x="2195736"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356B6E3-93F0-E33D-EE78-57694AED1A96}"/>
              </a:ext>
            </a:extLst>
          </p:cNvPr>
          <p:cNvSpPr/>
          <p:nvPr/>
        </p:nvSpPr>
        <p:spPr>
          <a:xfrm>
            <a:off x="1475656" y="2924944"/>
            <a:ext cx="648072" cy="12241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A1A6A82A-03D9-3F07-964B-F5D87C3AA113}"/>
              </a:ext>
            </a:extLst>
          </p:cNvPr>
          <p:cNvCxnSpPr>
            <a:cxnSpLocks/>
          </p:cNvCxnSpPr>
          <p:nvPr/>
        </p:nvCxnSpPr>
        <p:spPr>
          <a:xfrm flipH="1">
            <a:off x="323528" y="4149080"/>
            <a:ext cx="1152128" cy="432048"/>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4D0E55A-27E1-79EE-3E19-452CAD64242A}"/>
              </a:ext>
            </a:extLst>
          </p:cNvPr>
          <p:cNvCxnSpPr>
            <a:cxnSpLocks/>
          </p:cNvCxnSpPr>
          <p:nvPr/>
        </p:nvCxnSpPr>
        <p:spPr>
          <a:xfrm>
            <a:off x="2123728" y="4149080"/>
            <a:ext cx="936104" cy="504056"/>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F431E80-BE78-36E1-9CDC-7190E133AD0A}"/>
              </a:ext>
            </a:extLst>
          </p:cNvPr>
          <p:cNvCxnSpPr/>
          <p:nvPr/>
        </p:nvCxnSpPr>
        <p:spPr>
          <a:xfrm>
            <a:off x="1259632" y="5373216"/>
            <a:ext cx="9361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000FD72-4DE8-519F-C7A0-AFACE7D765E0}"/>
              </a:ext>
            </a:extLst>
          </p:cNvPr>
          <p:cNvSpPr txBox="1"/>
          <p:nvPr/>
        </p:nvSpPr>
        <p:spPr>
          <a:xfrm>
            <a:off x="3563888" y="3501008"/>
            <a:ext cx="5452134" cy="830997"/>
          </a:xfrm>
          <a:prstGeom prst="rect">
            <a:avLst/>
          </a:prstGeom>
          <a:noFill/>
        </p:spPr>
        <p:txBody>
          <a:bodyPr wrap="none" rtlCol="0">
            <a:spAutoFit/>
          </a:bodyPr>
          <a:lstStyle/>
          <a:p>
            <a:r>
              <a:rPr kumimoji="1" lang="ja-JP" altLang="en-US" sz="2400" dirty="0"/>
              <a:t>系のサイズは、界面幅の</a:t>
            </a:r>
            <a:r>
              <a:rPr kumimoji="1" lang="en-US" altLang="ja-JP" sz="2400" dirty="0"/>
              <a:t>10</a:t>
            </a:r>
            <a:r>
              <a:rPr kumimoji="1" lang="ja-JP" altLang="en-US" sz="2400" dirty="0"/>
              <a:t>倍は欲しい</a:t>
            </a:r>
            <a:endParaRPr kumimoji="1" lang="en-US" altLang="ja-JP" sz="2400" dirty="0"/>
          </a:p>
          <a:p>
            <a:r>
              <a:rPr lang="ja-JP" altLang="en-US" sz="2400" dirty="0"/>
              <a:t>→非自明並列計算が必須</a:t>
            </a:r>
            <a:endParaRPr kumimoji="1" lang="ja-JP" altLang="en-US" sz="2400" dirty="0"/>
          </a:p>
        </p:txBody>
      </p:sp>
      <p:sp>
        <p:nvSpPr>
          <p:cNvPr id="27" name="テキスト ボックス 26">
            <a:extLst>
              <a:ext uri="{FF2B5EF4-FFF2-40B4-BE49-F238E27FC236}">
                <a16:creationId xmlns:a16="http://schemas.microsoft.com/office/drawing/2014/main" id="{58ADD8AD-C1ED-FA94-A4F9-4064D280AACA}"/>
              </a:ext>
            </a:extLst>
          </p:cNvPr>
          <p:cNvSpPr txBox="1"/>
          <p:nvPr/>
        </p:nvSpPr>
        <p:spPr>
          <a:xfrm>
            <a:off x="1259632" y="5517232"/>
            <a:ext cx="877163" cy="369332"/>
          </a:xfrm>
          <a:prstGeom prst="rect">
            <a:avLst/>
          </a:prstGeom>
          <a:noFill/>
        </p:spPr>
        <p:txBody>
          <a:bodyPr wrap="none" rtlCol="0">
            <a:spAutoFit/>
          </a:bodyPr>
          <a:lstStyle/>
          <a:p>
            <a:r>
              <a:rPr kumimoji="1" lang="ja-JP" altLang="en-US" dirty="0"/>
              <a:t>界面幅</a:t>
            </a:r>
          </a:p>
        </p:txBody>
      </p:sp>
    </p:spTree>
    <p:extLst>
      <p:ext uri="{BB962C8B-B14F-4D97-AF65-F5344CB8AC3E}">
        <p14:creationId xmlns:p14="http://schemas.microsoft.com/office/powerpoint/2010/main" val="8005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4E1967F-5F54-91CF-3A5A-40135EC257FD}"/>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89DE841C-5B1C-5C0F-E0F5-D373AD764569}"/>
              </a:ext>
            </a:extLst>
          </p:cNvPr>
          <p:cNvSpPr txBox="1"/>
          <p:nvPr/>
        </p:nvSpPr>
        <p:spPr>
          <a:xfrm>
            <a:off x="251520" y="1268760"/>
            <a:ext cx="8443337" cy="1384995"/>
          </a:xfrm>
          <a:prstGeom prst="rect">
            <a:avLst/>
          </a:prstGeom>
          <a:noFill/>
        </p:spPr>
        <p:txBody>
          <a:bodyPr wrap="none" rtlCol="0">
            <a:spAutoFit/>
          </a:bodyPr>
          <a:lstStyle/>
          <a:p>
            <a:r>
              <a:rPr kumimoji="1" lang="ja-JP" altLang="en-US" sz="2800"/>
              <a:t>分子動力学法は原子の時間発展を追うことができる</a:t>
            </a:r>
            <a:endParaRPr kumimoji="1" lang="en-US" altLang="ja-JP" sz="2800"/>
          </a:p>
          <a:p>
            <a:r>
              <a:rPr lang="ja-JP" altLang="en-US" sz="2800"/>
              <a:t>→タンパク質と薬剤の相互作用を追える</a:t>
            </a:r>
            <a:endParaRPr lang="en-US" altLang="ja-JP" sz="2800"/>
          </a:p>
          <a:p>
            <a:r>
              <a:rPr kumimoji="1" lang="ja-JP" altLang="en-US" sz="2800"/>
              <a:t>→電極付近のイオンの運動を追える</a:t>
            </a:r>
          </a:p>
        </p:txBody>
      </p:sp>
      <p:sp>
        <p:nvSpPr>
          <p:cNvPr id="4" name="テキスト ボックス 3">
            <a:extLst>
              <a:ext uri="{FF2B5EF4-FFF2-40B4-BE49-F238E27FC236}">
                <a16:creationId xmlns:a16="http://schemas.microsoft.com/office/drawing/2014/main" id="{04EB4118-F538-EC21-DF17-0A2C1BE9087E}"/>
              </a:ext>
            </a:extLst>
          </p:cNvPr>
          <p:cNvSpPr txBox="1"/>
          <p:nvPr/>
        </p:nvSpPr>
        <p:spPr>
          <a:xfrm>
            <a:off x="251520" y="2996952"/>
            <a:ext cx="8568951" cy="1384995"/>
          </a:xfrm>
          <a:prstGeom prst="rect">
            <a:avLst/>
          </a:prstGeom>
          <a:noFill/>
        </p:spPr>
        <p:txBody>
          <a:bodyPr wrap="square" rtlCol="0">
            <a:spAutoFit/>
          </a:bodyPr>
          <a:lstStyle/>
          <a:p>
            <a:r>
              <a:rPr lang="ja-JP" altLang="en-US" sz="2800"/>
              <a:t>このように、細かい情報を追えるのが分子動力学法の強みでもあるが、もう少し基礎的な情報を得ることもできる</a:t>
            </a:r>
            <a:endParaRPr kumimoji="1" lang="ja-JP" altLang="en-US" sz="2800"/>
          </a:p>
        </p:txBody>
      </p:sp>
      <p:sp>
        <p:nvSpPr>
          <p:cNvPr id="5" name="テキスト ボックス 4">
            <a:extLst>
              <a:ext uri="{FF2B5EF4-FFF2-40B4-BE49-F238E27FC236}">
                <a16:creationId xmlns:a16="http://schemas.microsoft.com/office/drawing/2014/main" id="{C5A2BA36-5015-30F0-65B7-C8DC266C719A}"/>
              </a:ext>
            </a:extLst>
          </p:cNvPr>
          <p:cNvSpPr txBox="1"/>
          <p:nvPr/>
        </p:nvSpPr>
        <p:spPr>
          <a:xfrm>
            <a:off x="251520" y="4725144"/>
            <a:ext cx="8568951" cy="1384995"/>
          </a:xfrm>
          <a:prstGeom prst="rect">
            <a:avLst/>
          </a:prstGeom>
          <a:noFill/>
        </p:spPr>
        <p:txBody>
          <a:bodyPr wrap="square" rtlCol="0">
            <a:spAutoFit/>
          </a:bodyPr>
          <a:lstStyle/>
          <a:p>
            <a:r>
              <a:rPr kumimoji="1" lang="ja-JP" altLang="en-US" sz="2800"/>
              <a:t>以下では、物質の基礎的な情報である</a:t>
            </a:r>
            <a:r>
              <a:rPr kumimoji="1" lang="ja-JP" altLang="en-US" sz="2800">
                <a:solidFill>
                  <a:srgbClr val="FF0000"/>
                </a:solidFill>
              </a:rPr>
              <a:t>相図の決定</a:t>
            </a:r>
            <a:r>
              <a:rPr kumimoji="1" lang="ja-JP" altLang="en-US" sz="2800"/>
              <a:t>と、基本的な</a:t>
            </a:r>
            <a:r>
              <a:rPr kumimoji="1" lang="ja-JP" altLang="en-US" sz="2800">
                <a:solidFill>
                  <a:srgbClr val="FF0000"/>
                </a:solidFill>
              </a:rPr>
              <a:t>相転移のダイナミクス</a:t>
            </a:r>
            <a:r>
              <a:rPr kumimoji="1" lang="ja-JP" altLang="en-US" sz="2800"/>
              <a:t>を分子動力学法で追った話をします</a:t>
            </a:r>
          </a:p>
        </p:txBody>
      </p:sp>
    </p:spTree>
    <p:extLst>
      <p:ext uri="{BB962C8B-B14F-4D97-AF65-F5344CB8AC3E}">
        <p14:creationId xmlns:p14="http://schemas.microsoft.com/office/powerpoint/2010/main" val="2313330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3CDAC5-159A-8F09-83B2-DE220522BCDA}"/>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8">
            <a:extLst>
              <a:ext uri="{FF2B5EF4-FFF2-40B4-BE49-F238E27FC236}">
                <a16:creationId xmlns:a16="http://schemas.microsoft.com/office/drawing/2014/main" id="{A7AC17D0-3B8A-92A8-09A2-F3C7780566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5256584" cy="367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1E18EB28-B884-BD6C-ED1A-9916B37CF70E}"/>
              </a:ext>
            </a:extLst>
          </p:cNvPr>
          <p:cNvSpPr txBox="1"/>
          <p:nvPr/>
        </p:nvSpPr>
        <p:spPr>
          <a:xfrm>
            <a:off x="179512" y="908720"/>
            <a:ext cx="2339102" cy="523220"/>
          </a:xfrm>
          <a:prstGeom prst="rect">
            <a:avLst/>
          </a:prstGeom>
          <a:noFill/>
        </p:spPr>
        <p:txBody>
          <a:bodyPr wrap="none" rtlCol="0">
            <a:spAutoFit/>
          </a:bodyPr>
          <a:lstStyle/>
          <a:p>
            <a:r>
              <a:rPr kumimoji="1" lang="ja-JP" altLang="en-US" sz="2800" dirty="0"/>
              <a:t>得られた相図</a:t>
            </a:r>
          </a:p>
        </p:txBody>
      </p:sp>
      <p:sp>
        <p:nvSpPr>
          <p:cNvPr id="6" name="テキスト ボックス 5">
            <a:extLst>
              <a:ext uri="{FF2B5EF4-FFF2-40B4-BE49-F238E27FC236}">
                <a16:creationId xmlns:a16="http://schemas.microsoft.com/office/drawing/2014/main" id="{A9416424-2E85-D9CA-269E-D648FD7C9D49}"/>
              </a:ext>
            </a:extLst>
          </p:cNvPr>
          <p:cNvSpPr txBox="1"/>
          <p:nvPr/>
        </p:nvSpPr>
        <p:spPr>
          <a:xfrm>
            <a:off x="6185437" y="1052736"/>
            <a:ext cx="2952328" cy="461665"/>
          </a:xfrm>
          <a:prstGeom prst="rect">
            <a:avLst/>
          </a:prstGeom>
          <a:noFill/>
        </p:spPr>
        <p:txBody>
          <a:bodyPr wrap="square" rtlCol="0">
            <a:spAutoFit/>
          </a:bodyPr>
          <a:lstStyle/>
          <a:p>
            <a:r>
              <a:rPr lang="en-US" altLang="ja-JP" sz="1200" dirty="0"/>
              <a:t>※ </a:t>
            </a:r>
            <a:r>
              <a:rPr kumimoji="1" lang="en-US" altLang="ja-JP" sz="1200" dirty="0" err="1"/>
              <a:t>Subcell</a:t>
            </a:r>
            <a:r>
              <a:rPr kumimoji="1" lang="ja-JP" altLang="en-US" sz="1200" dirty="0"/>
              <a:t>法による密度揺らぎの</a:t>
            </a:r>
            <a:r>
              <a:rPr kumimoji="1" lang="en-US" altLang="ja-JP" sz="1200" dirty="0"/>
              <a:t>Binder</a:t>
            </a:r>
            <a:r>
              <a:rPr kumimoji="1" lang="ja-JP" altLang="en-US" sz="1200" dirty="0"/>
              <a:t>比の解析から相転移点を決定できる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549351B-474E-55A4-1B50-685C49054503}"/>
                  </a:ext>
                </a:extLst>
              </p:cNvPr>
              <p:cNvSpPr txBox="1"/>
              <p:nvPr/>
            </p:nvSpPr>
            <p:spPr>
              <a:xfrm>
                <a:off x="3563888" y="5157192"/>
                <a:ext cx="3021148" cy="5800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𝛿𝜌</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d>
                            <m:dPr>
                              <m:begChr m:val="|"/>
                              <m:endChr m:val="|"/>
                              <m:ctrlPr>
                                <a:rPr kumimoji="1" lang="en-US" altLang="ja-JP" sz="3600" b="0" i="1" smtClean="0">
                                  <a:latin typeface="Cambria Math" panose="02040503050406030204" pitchFamily="18" charset="0"/>
                                </a:rPr>
                              </m:ctrlPr>
                            </m:dPr>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𝑇</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𝑇</m:t>
                              </m:r>
                            </m:e>
                          </m:d>
                        </m:e>
                        <m:sup>
                          <m:r>
                            <a:rPr kumimoji="1" lang="en-US" altLang="ja-JP" sz="3600" b="0" i="1" smtClean="0">
                              <a:latin typeface="Cambria Math" panose="02040503050406030204" pitchFamily="18" charset="0"/>
                            </a:rPr>
                            <m:t>𝛽</m:t>
                          </m:r>
                        </m:sup>
                      </m:sSup>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7549351B-474E-55A4-1B50-685C49054503}"/>
                  </a:ext>
                </a:extLst>
              </p:cNvPr>
              <p:cNvSpPr txBox="1">
                <a:spLocks noRot="1" noChangeAspect="1" noMove="1" noResize="1" noEditPoints="1" noAdjustHandles="1" noChangeArrowheads="1" noChangeShapeType="1" noTextEdit="1"/>
              </p:cNvSpPr>
              <p:nvPr/>
            </p:nvSpPr>
            <p:spPr>
              <a:xfrm>
                <a:off x="3563888" y="5157192"/>
                <a:ext cx="3021148" cy="580095"/>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B803F26-7CA7-A838-8199-D34F39C45D6E}"/>
              </a:ext>
            </a:extLst>
          </p:cNvPr>
          <p:cNvSpPr txBox="1"/>
          <p:nvPr/>
        </p:nvSpPr>
        <p:spPr>
          <a:xfrm>
            <a:off x="467544" y="5301208"/>
            <a:ext cx="2954655" cy="461665"/>
          </a:xfrm>
          <a:prstGeom prst="rect">
            <a:avLst/>
          </a:prstGeom>
          <a:noFill/>
        </p:spPr>
        <p:txBody>
          <a:bodyPr wrap="none" rtlCol="0">
            <a:spAutoFit/>
          </a:bodyPr>
          <a:lstStyle/>
          <a:p>
            <a:r>
              <a:rPr kumimoji="1" lang="ja-JP" altLang="en-US" sz="2400" dirty="0"/>
              <a:t>液相と気相の密度差</a:t>
            </a:r>
          </a:p>
        </p:txBody>
      </p:sp>
      <p:sp>
        <p:nvSpPr>
          <p:cNvPr id="10" name="テキスト ボックス 9">
            <a:extLst>
              <a:ext uri="{FF2B5EF4-FFF2-40B4-BE49-F238E27FC236}">
                <a16:creationId xmlns:a16="http://schemas.microsoft.com/office/drawing/2014/main" id="{5F3FD218-478E-7654-BA0C-4FD84F7FF85C}"/>
              </a:ext>
            </a:extLst>
          </p:cNvPr>
          <p:cNvSpPr txBox="1"/>
          <p:nvPr/>
        </p:nvSpPr>
        <p:spPr>
          <a:xfrm>
            <a:off x="539552" y="5949280"/>
            <a:ext cx="6659195" cy="369332"/>
          </a:xfrm>
          <a:prstGeom prst="rect">
            <a:avLst/>
          </a:prstGeom>
          <a:noFill/>
        </p:spPr>
        <p:txBody>
          <a:bodyPr wrap="none" rtlCol="0">
            <a:spAutoFit/>
          </a:bodyPr>
          <a:lstStyle/>
          <a:p>
            <a:r>
              <a:rPr kumimoji="1" lang="en-US" altLang="ja-JP" dirty="0"/>
              <a:t>β=0.3285(7)</a:t>
            </a:r>
            <a:r>
              <a:rPr kumimoji="1" lang="ja-JP" altLang="en-US" dirty="0"/>
              <a:t>と決定 </a:t>
            </a:r>
            <a:r>
              <a:rPr kumimoji="1" lang="en-US" altLang="ja-JP" dirty="0"/>
              <a:t>(</a:t>
            </a:r>
            <a:r>
              <a:rPr kumimoji="1" lang="ja-JP" altLang="en-US" dirty="0"/>
              <a:t>当時最高精度、</a:t>
            </a:r>
            <a:r>
              <a:rPr kumimoji="1" lang="en-US" altLang="ja-JP" dirty="0"/>
              <a:t>3</a:t>
            </a:r>
            <a:r>
              <a:rPr kumimoji="1" lang="ja-JP" altLang="en-US" dirty="0"/>
              <a:t>次元</a:t>
            </a:r>
            <a:r>
              <a:rPr kumimoji="1" lang="en-US" altLang="ja-JP" dirty="0" err="1"/>
              <a:t>Ising</a:t>
            </a:r>
            <a:r>
              <a:rPr kumimoji="1" lang="ja-JP" altLang="en-US" dirty="0"/>
              <a:t>普遍性と一致</a:t>
            </a:r>
            <a:r>
              <a:rPr kumimoji="1" lang="en-US" altLang="ja-JP" dirty="0"/>
              <a:t>)</a:t>
            </a:r>
            <a:endParaRPr kumimoji="1" lang="ja-JP" altLang="en-US" dirty="0"/>
          </a:p>
        </p:txBody>
      </p:sp>
      <p:sp>
        <p:nvSpPr>
          <p:cNvPr id="11" name="テキスト ボックス 10">
            <a:extLst>
              <a:ext uri="{FF2B5EF4-FFF2-40B4-BE49-F238E27FC236}">
                <a16:creationId xmlns:a16="http://schemas.microsoft.com/office/drawing/2014/main" id="{3054830C-F027-6067-7728-CCBE094BA983}"/>
              </a:ext>
            </a:extLst>
          </p:cNvPr>
          <p:cNvSpPr txBox="1"/>
          <p:nvPr/>
        </p:nvSpPr>
        <p:spPr>
          <a:xfrm>
            <a:off x="3131840" y="6453336"/>
            <a:ext cx="5166320" cy="307777"/>
          </a:xfrm>
          <a:prstGeom prst="rect">
            <a:avLst/>
          </a:prstGeom>
          <a:noFill/>
        </p:spPr>
        <p:txBody>
          <a:bodyPr wrap="square">
            <a:spAutoFit/>
          </a:bodyPr>
          <a:lstStyle/>
          <a:p>
            <a:r>
              <a:rPr lang="ja-JP" altLang="en-US" sz="1400" dirty="0"/>
              <a:t>HW, H. Ito, and C.-K. Hu, J. Chem. Phys., 136, 204102 (2012)</a:t>
            </a:r>
          </a:p>
        </p:txBody>
      </p:sp>
    </p:spTree>
    <p:extLst>
      <p:ext uri="{BB962C8B-B14F-4D97-AF65-F5344CB8AC3E}">
        <p14:creationId xmlns:p14="http://schemas.microsoft.com/office/powerpoint/2010/main" val="851940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FF5773-F1E6-0B7B-E5A1-A378D5E61A54}"/>
              </a:ext>
            </a:extLst>
          </p:cNvPr>
          <p:cNvSpPr>
            <a:spLocks noGrp="1"/>
          </p:cNvSpPr>
          <p:nvPr>
            <p:ph type="body" sz="quarter" idx="10"/>
          </p:nvPr>
        </p:nvSpPr>
        <p:spPr/>
        <p:txBody>
          <a:bodyPr/>
          <a:lstStyle/>
          <a:p>
            <a:r>
              <a:rPr lang="en-US" altLang="ja-JP" dirty="0"/>
              <a:t>MD</a:t>
            </a:r>
            <a:r>
              <a:rPr lang="ja-JP" altLang="en-US" dirty="0"/>
              <a:t>による相図の決定のまとめ</a:t>
            </a:r>
            <a:endParaRPr kumimoji="1" lang="ja-JP" altLang="en-US" dirty="0"/>
          </a:p>
        </p:txBody>
      </p:sp>
      <p:sp>
        <p:nvSpPr>
          <p:cNvPr id="3" name="テキスト ボックス 2">
            <a:extLst>
              <a:ext uri="{FF2B5EF4-FFF2-40B4-BE49-F238E27FC236}">
                <a16:creationId xmlns:a16="http://schemas.microsoft.com/office/drawing/2014/main" id="{060D0FEC-49D3-545E-AF28-348DD02056E9}"/>
              </a:ext>
            </a:extLst>
          </p:cNvPr>
          <p:cNvSpPr txBox="1"/>
          <p:nvPr/>
        </p:nvSpPr>
        <p:spPr>
          <a:xfrm>
            <a:off x="395536" y="1772816"/>
            <a:ext cx="8186857"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MD</a:t>
            </a:r>
            <a:r>
              <a:rPr kumimoji="1" lang="ja-JP" altLang="en-US" sz="2400" dirty="0"/>
              <a:t>により気液共存線を高精度に決定した</a:t>
            </a:r>
            <a:endParaRPr kumimoji="1" lang="en-US" altLang="ja-JP" sz="2400" dirty="0"/>
          </a:p>
          <a:p>
            <a:pPr marL="342900" indent="-342900">
              <a:buFont typeface="Arial" panose="020B0604020202020204" pitchFamily="34" charset="0"/>
              <a:buChar char="•"/>
            </a:pPr>
            <a:r>
              <a:rPr kumimoji="1" lang="ja-JP" altLang="en-US" sz="2400" dirty="0"/>
              <a:t>大きな箱を用意することで、粒子の交換も不要</a:t>
            </a:r>
            <a:endParaRPr kumimoji="1" lang="en-US" altLang="ja-JP" sz="2400" dirty="0"/>
          </a:p>
          <a:p>
            <a:pPr marL="342900" indent="-342900">
              <a:buFont typeface="Arial" panose="020B0604020202020204" pitchFamily="34" charset="0"/>
              <a:buChar char="•"/>
            </a:pPr>
            <a:r>
              <a:rPr lang="ja-JP" altLang="en-US" sz="2400" dirty="0"/>
              <a:t>大きな箱を用意することで、温度制御のみで良くなった</a:t>
            </a:r>
            <a:endParaRPr lang="en-US" altLang="ja-JP" sz="2400" dirty="0"/>
          </a:p>
          <a:p>
            <a:pPr marL="342900" indent="-342900">
              <a:buFont typeface="Arial" panose="020B0604020202020204" pitchFamily="34" charset="0"/>
              <a:buChar char="•"/>
            </a:pPr>
            <a:r>
              <a:rPr kumimoji="1" lang="ja-JP" altLang="en-US" sz="2400" dirty="0"/>
              <a:t>大きな箱を用意することで、計算が正しい領域を保証</a:t>
            </a:r>
            <a:endParaRPr kumimoji="1" lang="en-US" altLang="ja-JP" sz="2400" dirty="0"/>
          </a:p>
        </p:txBody>
      </p:sp>
      <p:sp>
        <p:nvSpPr>
          <p:cNvPr id="4" name="テキスト ボックス 3">
            <a:extLst>
              <a:ext uri="{FF2B5EF4-FFF2-40B4-BE49-F238E27FC236}">
                <a16:creationId xmlns:a16="http://schemas.microsoft.com/office/drawing/2014/main" id="{80A74195-5C45-5C0C-9B4D-AACD6F6A3287}"/>
              </a:ext>
            </a:extLst>
          </p:cNvPr>
          <p:cNvSpPr txBox="1"/>
          <p:nvPr/>
        </p:nvSpPr>
        <p:spPr>
          <a:xfrm>
            <a:off x="251520" y="1124744"/>
            <a:ext cx="2236510" cy="584775"/>
          </a:xfrm>
          <a:prstGeom prst="rect">
            <a:avLst/>
          </a:prstGeom>
          <a:noFill/>
        </p:spPr>
        <p:txBody>
          <a:bodyPr wrap="none" rtlCol="0">
            <a:spAutoFit/>
          </a:bodyPr>
          <a:lstStyle/>
          <a:p>
            <a:r>
              <a:rPr kumimoji="1" lang="ja-JP" altLang="en-US" sz="3200" dirty="0"/>
              <a:t>やったこと</a:t>
            </a:r>
          </a:p>
        </p:txBody>
      </p:sp>
      <p:pic>
        <p:nvPicPr>
          <p:cNvPr id="1026" name="Picture 2" descr="壊している人のイラスト（棒人間）">
            <a:extLst>
              <a:ext uri="{FF2B5EF4-FFF2-40B4-BE49-F238E27FC236}">
                <a16:creationId xmlns:a16="http://schemas.microsoft.com/office/drawing/2014/main" id="{25C1E483-4CE0-095E-BB9D-765940CC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4869160"/>
            <a:ext cx="1921965" cy="15567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FC8F435-A031-1779-AA5A-A8EA5A575F55}"/>
              </a:ext>
            </a:extLst>
          </p:cNvPr>
          <p:cNvSpPr txBox="1"/>
          <p:nvPr/>
        </p:nvSpPr>
        <p:spPr>
          <a:xfrm>
            <a:off x="251520" y="3501008"/>
            <a:ext cx="2236510" cy="584775"/>
          </a:xfrm>
          <a:prstGeom prst="rect">
            <a:avLst/>
          </a:prstGeom>
          <a:noFill/>
        </p:spPr>
        <p:txBody>
          <a:bodyPr wrap="none" rtlCol="0">
            <a:spAutoFit/>
          </a:bodyPr>
          <a:lstStyle/>
          <a:p>
            <a:r>
              <a:rPr kumimoji="1" lang="ja-JP" altLang="en-US" sz="3200" dirty="0"/>
              <a:t>メッセージ</a:t>
            </a:r>
          </a:p>
        </p:txBody>
      </p:sp>
      <p:sp>
        <p:nvSpPr>
          <p:cNvPr id="5" name="テキスト ボックス 4">
            <a:extLst>
              <a:ext uri="{FF2B5EF4-FFF2-40B4-BE49-F238E27FC236}">
                <a16:creationId xmlns:a16="http://schemas.microsoft.com/office/drawing/2014/main" id="{3E56EFC0-7B9C-7AC7-B177-430877E7F2D9}"/>
              </a:ext>
            </a:extLst>
          </p:cNvPr>
          <p:cNvSpPr txBox="1"/>
          <p:nvPr/>
        </p:nvSpPr>
        <p:spPr>
          <a:xfrm>
            <a:off x="467544" y="4149080"/>
            <a:ext cx="6955750" cy="1200329"/>
          </a:xfrm>
          <a:prstGeom prst="rect">
            <a:avLst/>
          </a:prstGeom>
          <a:noFill/>
        </p:spPr>
        <p:txBody>
          <a:bodyPr wrap="none" rtlCol="0">
            <a:spAutoFit/>
          </a:bodyPr>
          <a:lstStyle/>
          <a:p>
            <a:r>
              <a:rPr lang="ja-JP" altLang="en-US" sz="2400" dirty="0"/>
              <a:t>計算コストをケチるほど理論や手法が複雑になる</a:t>
            </a:r>
            <a:endParaRPr lang="en-US" altLang="ja-JP" sz="2400" dirty="0"/>
          </a:p>
          <a:p>
            <a:r>
              <a:rPr lang="ja-JP" altLang="en-US" sz="2400" dirty="0"/>
              <a:t>計算コストをケチるほど頭を使う必要がある</a:t>
            </a:r>
            <a:endParaRPr lang="en-US" altLang="ja-JP" sz="2400" dirty="0"/>
          </a:p>
          <a:p>
            <a:r>
              <a:rPr kumimoji="1" lang="ja-JP" altLang="en-US" sz="2400" dirty="0"/>
              <a:t>→</a:t>
            </a:r>
            <a:r>
              <a:rPr kumimoji="1" lang="ja-JP" altLang="en-US" sz="2400" dirty="0">
                <a:solidFill>
                  <a:srgbClr val="FF0000"/>
                </a:solidFill>
              </a:rPr>
              <a:t>計算能力が十分あれば馬鹿で良い</a:t>
            </a:r>
          </a:p>
        </p:txBody>
      </p:sp>
      <p:sp>
        <p:nvSpPr>
          <p:cNvPr id="7" name="テキスト ボックス 6">
            <a:extLst>
              <a:ext uri="{FF2B5EF4-FFF2-40B4-BE49-F238E27FC236}">
                <a16:creationId xmlns:a16="http://schemas.microsoft.com/office/drawing/2014/main" id="{4A1469F1-16EC-5AE8-F052-8E7589DA6EC3}"/>
              </a:ext>
            </a:extLst>
          </p:cNvPr>
          <p:cNvSpPr txBox="1"/>
          <p:nvPr/>
        </p:nvSpPr>
        <p:spPr>
          <a:xfrm>
            <a:off x="1259632" y="5517232"/>
            <a:ext cx="5416868" cy="1200329"/>
          </a:xfrm>
          <a:prstGeom prst="rect">
            <a:avLst/>
          </a:prstGeom>
          <a:noFill/>
        </p:spPr>
        <p:txBody>
          <a:bodyPr wrap="none" rtlCol="0">
            <a:spAutoFit/>
          </a:bodyPr>
          <a:lstStyle/>
          <a:p>
            <a:r>
              <a:rPr lang="ja-JP" altLang="en-US" sz="2400" dirty="0"/>
              <a:t>いろいろ考える前に</a:t>
            </a:r>
            <a:endParaRPr lang="en-US" altLang="ja-JP" sz="2400" dirty="0"/>
          </a:p>
          <a:p>
            <a:r>
              <a:rPr kumimoji="1" lang="ja-JP" altLang="en-US" sz="2400" dirty="0"/>
              <a:t>「それ、力まかせに行けないかな？」</a:t>
            </a:r>
            <a:endParaRPr kumimoji="1" lang="en-US" altLang="ja-JP" sz="2400" dirty="0"/>
          </a:p>
          <a:p>
            <a:r>
              <a:rPr lang="ja-JP" altLang="en-US" sz="2400" dirty="0"/>
              <a:t>と考えるのも一興・・・</a:t>
            </a:r>
            <a:endParaRPr kumimoji="1" lang="ja-JP" altLang="en-US" sz="2400" dirty="0"/>
          </a:p>
        </p:txBody>
      </p:sp>
    </p:spTree>
    <p:extLst>
      <p:ext uri="{BB962C8B-B14F-4D97-AF65-F5344CB8AC3E}">
        <p14:creationId xmlns:p14="http://schemas.microsoft.com/office/powerpoint/2010/main" val="190566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DCA9F-F90C-4CD5-551B-D6815679D232}"/>
              </a:ext>
            </a:extLst>
          </p:cNvPr>
          <p:cNvSpPr>
            <a:spLocks noGrp="1"/>
          </p:cNvSpPr>
          <p:nvPr>
            <p:ph type="body" sz="quarter" idx="10"/>
          </p:nvPr>
        </p:nvSpPr>
        <p:spPr/>
        <p:txBody>
          <a:bodyPr/>
          <a:lstStyle/>
          <a:p>
            <a:r>
              <a:rPr lang="ja-JP" altLang="en-US" dirty="0"/>
              <a:t>相転移を伴うダイナミクス</a:t>
            </a:r>
            <a:endParaRPr kumimoji="1" lang="ja-JP" altLang="en-US" dirty="0"/>
          </a:p>
        </p:txBody>
      </p:sp>
      <p:sp>
        <p:nvSpPr>
          <p:cNvPr id="3" name="テキスト ボックス 2">
            <a:extLst>
              <a:ext uri="{FF2B5EF4-FFF2-40B4-BE49-F238E27FC236}">
                <a16:creationId xmlns:a16="http://schemas.microsoft.com/office/drawing/2014/main" id="{9CBF662A-ECA5-AB0D-0700-DC823AD6BAA0}"/>
              </a:ext>
            </a:extLst>
          </p:cNvPr>
          <p:cNvSpPr txBox="1"/>
          <p:nvPr/>
        </p:nvSpPr>
        <p:spPr>
          <a:xfrm>
            <a:off x="251520" y="980728"/>
            <a:ext cx="3877985" cy="461665"/>
          </a:xfrm>
          <a:prstGeom prst="rect">
            <a:avLst/>
          </a:prstGeom>
          <a:noFill/>
        </p:spPr>
        <p:txBody>
          <a:bodyPr wrap="none" rtlCol="0">
            <a:spAutoFit/>
          </a:bodyPr>
          <a:lstStyle/>
          <a:p>
            <a:r>
              <a:rPr lang="ja-JP" altLang="en-US" sz="2400" dirty="0"/>
              <a:t>工学応用上「泡」は厄介者</a:t>
            </a:r>
            <a:endParaRPr kumimoji="1" lang="ja-JP" altLang="en-US" sz="2400" dirty="0"/>
          </a:p>
        </p:txBody>
      </p:sp>
      <p:grpSp>
        <p:nvGrpSpPr>
          <p:cNvPr id="4" name="図形グループ 40">
            <a:extLst>
              <a:ext uri="{FF2B5EF4-FFF2-40B4-BE49-F238E27FC236}">
                <a16:creationId xmlns:a16="http://schemas.microsoft.com/office/drawing/2014/main" id="{13A5C719-7553-9727-696F-A20255074FE9}"/>
              </a:ext>
            </a:extLst>
          </p:cNvPr>
          <p:cNvGrpSpPr/>
          <p:nvPr/>
        </p:nvGrpSpPr>
        <p:grpSpPr>
          <a:xfrm>
            <a:off x="1619672" y="1844824"/>
            <a:ext cx="2268146" cy="3076595"/>
            <a:chOff x="-1947039" y="1956823"/>
            <a:chExt cx="2268146" cy="3076595"/>
          </a:xfrm>
        </p:grpSpPr>
        <p:pic>
          <p:nvPicPr>
            <p:cNvPr id="5" name="図 4">
              <a:extLst>
                <a:ext uri="{FF2B5EF4-FFF2-40B4-BE49-F238E27FC236}">
                  <a16:creationId xmlns:a16="http://schemas.microsoft.com/office/drawing/2014/main" id="{1FDF99B8-FCB6-DEAB-AF89-FFD8BFA19395}"/>
                </a:ext>
              </a:extLst>
            </p:cNvPr>
            <p:cNvPicPr>
              <a:picLocks noChangeAspect="1"/>
            </p:cNvPicPr>
            <p:nvPr/>
          </p:nvPicPr>
          <p:blipFill>
            <a:blip r:embed="rId2"/>
            <a:stretch>
              <a:fillRect/>
            </a:stretch>
          </p:blipFill>
          <p:spPr>
            <a:xfrm>
              <a:off x="-1947039" y="2541599"/>
              <a:ext cx="2268146" cy="2165048"/>
            </a:xfrm>
            <a:prstGeom prst="rect">
              <a:avLst/>
            </a:prstGeom>
          </p:spPr>
        </p:pic>
        <p:sp>
          <p:nvSpPr>
            <p:cNvPr id="6" name="テキスト ボックス 5">
              <a:extLst>
                <a:ext uri="{FF2B5EF4-FFF2-40B4-BE49-F238E27FC236}">
                  <a16:creationId xmlns:a16="http://schemas.microsoft.com/office/drawing/2014/main" id="{28925206-0A8A-863E-B244-8752DFB920AA}"/>
                </a:ext>
              </a:extLst>
            </p:cNvPr>
            <p:cNvSpPr txBox="1"/>
            <p:nvPr/>
          </p:nvSpPr>
          <p:spPr>
            <a:xfrm>
              <a:off x="-1724660" y="1956823"/>
              <a:ext cx="1677262" cy="584776"/>
            </a:xfrm>
            <a:prstGeom prst="rect">
              <a:avLst/>
            </a:prstGeom>
            <a:noFill/>
          </p:spPr>
          <p:txBody>
            <a:bodyPr wrap="none" rtlCol="0">
              <a:spAutoFit/>
            </a:bodyPr>
            <a:lstStyle/>
            <a:p>
              <a:r>
                <a:rPr lang="ja-JP" altLang="en-US" sz="1600" dirty="0"/>
                <a:t>お湯を沸かす</a:t>
              </a:r>
              <a:endParaRPr kumimoji="1" lang="en-US" altLang="ja-JP" sz="1600" dirty="0"/>
            </a:p>
            <a:p>
              <a:r>
                <a:rPr kumimoji="1" lang="en-US" altLang="ja-JP" sz="1600" dirty="0"/>
                <a:t>(</a:t>
              </a:r>
              <a:r>
                <a:rPr kumimoji="1" lang="ja-JP" altLang="en-US" sz="1600" dirty="0"/>
                <a:t>加熱による</a:t>
              </a:r>
              <a:r>
                <a:rPr lang="ja-JP" altLang="en-US" sz="1600" dirty="0"/>
                <a:t>発泡</a:t>
              </a:r>
              <a:r>
                <a:rPr kumimoji="1" lang="en-US" altLang="ja-JP" sz="1600" dirty="0"/>
                <a:t>)</a:t>
              </a:r>
              <a:endParaRPr kumimoji="1" lang="ja-JP" altLang="en-US" sz="1600" dirty="0"/>
            </a:p>
          </p:txBody>
        </p:sp>
        <p:sp>
          <p:nvSpPr>
            <p:cNvPr id="7" name="テキスト ボックス 6">
              <a:extLst>
                <a:ext uri="{FF2B5EF4-FFF2-40B4-BE49-F238E27FC236}">
                  <a16:creationId xmlns:a16="http://schemas.microsoft.com/office/drawing/2014/main" id="{A5872054-BF7C-74CF-F36F-81939E16EDB9}"/>
                </a:ext>
              </a:extLst>
            </p:cNvPr>
            <p:cNvSpPr txBox="1"/>
            <p:nvPr/>
          </p:nvSpPr>
          <p:spPr>
            <a:xfrm>
              <a:off x="-1449685" y="4725641"/>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grpSp>
      <p:grpSp>
        <p:nvGrpSpPr>
          <p:cNvPr id="8" name="図形グループ 41">
            <a:extLst>
              <a:ext uri="{FF2B5EF4-FFF2-40B4-BE49-F238E27FC236}">
                <a16:creationId xmlns:a16="http://schemas.microsoft.com/office/drawing/2014/main" id="{E8BEC794-302D-B4FE-8A57-29BFF8BFFCA2}"/>
              </a:ext>
            </a:extLst>
          </p:cNvPr>
          <p:cNvGrpSpPr/>
          <p:nvPr/>
        </p:nvGrpSpPr>
        <p:grpSpPr>
          <a:xfrm>
            <a:off x="4858920" y="1946135"/>
            <a:ext cx="2526270" cy="2852205"/>
            <a:chOff x="5412431" y="568567"/>
            <a:chExt cx="2526270" cy="2852205"/>
          </a:xfrm>
        </p:grpSpPr>
        <p:pic>
          <p:nvPicPr>
            <p:cNvPr id="9" name="図 8">
              <a:extLst>
                <a:ext uri="{FF2B5EF4-FFF2-40B4-BE49-F238E27FC236}">
                  <a16:creationId xmlns:a16="http://schemas.microsoft.com/office/drawing/2014/main" id="{8F7ABEB9-D376-F17C-D6FF-A5C17D6E5232}"/>
                </a:ext>
              </a:extLst>
            </p:cNvPr>
            <p:cNvPicPr>
              <a:picLocks noChangeAspect="1"/>
            </p:cNvPicPr>
            <p:nvPr/>
          </p:nvPicPr>
          <p:blipFill>
            <a:blip r:embed="rId3"/>
            <a:stretch>
              <a:fillRect/>
            </a:stretch>
          </p:blipFill>
          <p:spPr>
            <a:xfrm>
              <a:off x="5412431" y="1153343"/>
              <a:ext cx="2439004" cy="1943867"/>
            </a:xfrm>
            <a:prstGeom prst="rect">
              <a:avLst/>
            </a:prstGeom>
          </p:spPr>
        </p:pic>
        <p:sp>
          <p:nvSpPr>
            <p:cNvPr id="10" name="テキスト ボックス 9">
              <a:extLst>
                <a:ext uri="{FF2B5EF4-FFF2-40B4-BE49-F238E27FC236}">
                  <a16:creationId xmlns:a16="http://schemas.microsoft.com/office/drawing/2014/main" id="{391FF051-19B3-A151-F0DF-21F1B67A8590}"/>
                </a:ext>
              </a:extLst>
            </p:cNvPr>
            <p:cNvSpPr txBox="1"/>
            <p:nvPr/>
          </p:nvSpPr>
          <p:spPr>
            <a:xfrm>
              <a:off x="6631933" y="3112995"/>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sp>
          <p:nvSpPr>
            <p:cNvPr id="11" name="テキスト ボックス 10">
              <a:extLst>
                <a:ext uri="{FF2B5EF4-FFF2-40B4-BE49-F238E27FC236}">
                  <a16:creationId xmlns:a16="http://schemas.microsoft.com/office/drawing/2014/main" id="{F7069C24-18ED-CA03-4141-0C9D43B36FD7}"/>
                </a:ext>
              </a:extLst>
            </p:cNvPr>
            <p:cNvSpPr txBox="1"/>
            <p:nvPr/>
          </p:nvSpPr>
          <p:spPr>
            <a:xfrm>
              <a:off x="5455673" y="568567"/>
              <a:ext cx="2208457" cy="584776"/>
            </a:xfrm>
            <a:prstGeom prst="rect">
              <a:avLst/>
            </a:prstGeom>
            <a:noFill/>
          </p:spPr>
          <p:txBody>
            <a:bodyPr wrap="none" rtlCol="0">
              <a:spAutoFit/>
            </a:bodyPr>
            <a:lstStyle/>
            <a:p>
              <a:r>
                <a:rPr kumimoji="1" lang="ja-JP" altLang="en-US" sz="1600" dirty="0"/>
                <a:t>スクリューまわりの気泡</a:t>
              </a:r>
              <a:endParaRPr kumimoji="1" lang="en-US" altLang="ja-JP" sz="1600" dirty="0"/>
            </a:p>
            <a:p>
              <a:r>
                <a:rPr kumimoji="1" lang="en-US" altLang="ja-JP" sz="1600" dirty="0"/>
                <a:t>(</a:t>
              </a:r>
              <a:r>
                <a:rPr kumimoji="1" lang="ja-JP" altLang="en-US" sz="1600" dirty="0"/>
                <a:t>減圧による発泡</a:t>
              </a:r>
              <a:r>
                <a:rPr kumimoji="1" lang="en-US" altLang="ja-JP" sz="1600" dirty="0"/>
                <a:t>)</a:t>
              </a:r>
              <a:endParaRPr kumimoji="1" lang="ja-JP" altLang="en-US" sz="1600" dirty="0"/>
            </a:p>
          </p:txBody>
        </p:sp>
      </p:grpSp>
      <p:sp>
        <p:nvSpPr>
          <p:cNvPr id="12" name="テキスト ボックス 11">
            <a:extLst>
              <a:ext uri="{FF2B5EF4-FFF2-40B4-BE49-F238E27FC236}">
                <a16:creationId xmlns:a16="http://schemas.microsoft.com/office/drawing/2014/main" id="{77588068-FB84-6102-634C-96A8CBF9DF3F}"/>
              </a:ext>
            </a:extLst>
          </p:cNvPr>
          <p:cNvSpPr txBox="1"/>
          <p:nvPr/>
        </p:nvSpPr>
        <p:spPr>
          <a:xfrm>
            <a:off x="107504" y="5301208"/>
            <a:ext cx="4570482" cy="646331"/>
          </a:xfrm>
          <a:prstGeom prst="rect">
            <a:avLst/>
          </a:prstGeom>
          <a:noFill/>
        </p:spPr>
        <p:txBody>
          <a:bodyPr wrap="none" rtlCol="0">
            <a:spAutoFit/>
          </a:bodyPr>
          <a:lstStyle/>
          <a:p>
            <a:r>
              <a:rPr kumimoji="1" lang="ja-JP" altLang="en-US" dirty="0"/>
              <a:t>冷却システムで気泡発生</a:t>
            </a:r>
            <a:r>
              <a:rPr kumimoji="1" lang="en-US" altLang="ja-JP" dirty="0"/>
              <a:t>→</a:t>
            </a:r>
            <a:r>
              <a:rPr kumimoji="1" lang="ja-JP" altLang="en-US" dirty="0"/>
              <a:t>熱交換効率低下</a:t>
            </a:r>
            <a:endParaRPr kumimoji="1" lang="en-US" altLang="ja-JP" dirty="0"/>
          </a:p>
          <a:p>
            <a:r>
              <a:rPr kumimoji="1" lang="ja-JP" altLang="en-US" dirty="0"/>
              <a:t>スクリュー周りで気泡発生</a:t>
            </a:r>
            <a:r>
              <a:rPr kumimoji="1" lang="en-US" altLang="ja-JP" dirty="0"/>
              <a:t>→</a:t>
            </a:r>
            <a:r>
              <a:rPr kumimoji="1" lang="ja-JP" altLang="en-US" dirty="0"/>
              <a:t>騒音や腐食</a:t>
            </a:r>
          </a:p>
        </p:txBody>
      </p:sp>
      <p:sp>
        <p:nvSpPr>
          <p:cNvPr id="13" name="右矢印 25">
            <a:extLst>
              <a:ext uri="{FF2B5EF4-FFF2-40B4-BE49-F238E27FC236}">
                <a16:creationId xmlns:a16="http://schemas.microsoft.com/office/drawing/2014/main" id="{9671A574-2DB5-6303-DB97-98FEF5F591AB}"/>
              </a:ext>
            </a:extLst>
          </p:cNvPr>
          <p:cNvSpPr/>
          <p:nvPr/>
        </p:nvSpPr>
        <p:spPr>
          <a:xfrm>
            <a:off x="4716016" y="5373216"/>
            <a:ext cx="660726" cy="476052"/>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800" dirty="0"/>
          </a:p>
        </p:txBody>
      </p:sp>
      <p:sp>
        <p:nvSpPr>
          <p:cNvPr id="14" name="テキスト ボックス 13">
            <a:extLst>
              <a:ext uri="{FF2B5EF4-FFF2-40B4-BE49-F238E27FC236}">
                <a16:creationId xmlns:a16="http://schemas.microsoft.com/office/drawing/2014/main" id="{0A8FE765-5896-18D4-D13C-5F531AA84DE6}"/>
              </a:ext>
            </a:extLst>
          </p:cNvPr>
          <p:cNvSpPr txBox="1"/>
          <p:nvPr/>
        </p:nvSpPr>
        <p:spPr>
          <a:xfrm>
            <a:off x="5508104" y="5445224"/>
            <a:ext cx="2916033" cy="461665"/>
          </a:xfrm>
          <a:prstGeom prst="rect">
            <a:avLst/>
          </a:prstGeom>
          <a:noFill/>
        </p:spPr>
        <p:txBody>
          <a:bodyPr wrap="none" rtlCol="0">
            <a:spAutoFit/>
          </a:bodyPr>
          <a:lstStyle/>
          <a:p>
            <a:r>
              <a:rPr kumimoji="1" lang="ja-JP" altLang="en-US" sz="2400" dirty="0"/>
              <a:t>泡を理解</a:t>
            </a:r>
            <a:r>
              <a:rPr kumimoji="1" lang="en-US" altLang="ja-JP" sz="2400" dirty="0"/>
              <a:t>/</a:t>
            </a:r>
            <a:r>
              <a:rPr kumimoji="1" lang="ja-JP" altLang="en-US" sz="2400" dirty="0"/>
              <a:t>制御したい</a:t>
            </a:r>
          </a:p>
        </p:txBody>
      </p:sp>
      <p:sp>
        <p:nvSpPr>
          <p:cNvPr id="15" name="テキスト ボックス 14">
            <a:extLst>
              <a:ext uri="{FF2B5EF4-FFF2-40B4-BE49-F238E27FC236}">
                <a16:creationId xmlns:a16="http://schemas.microsoft.com/office/drawing/2014/main" id="{9E52F381-3EA7-6B6F-F79A-139167F24FE3}"/>
              </a:ext>
            </a:extLst>
          </p:cNvPr>
          <p:cNvSpPr txBox="1"/>
          <p:nvPr/>
        </p:nvSpPr>
        <p:spPr>
          <a:xfrm>
            <a:off x="467544" y="1403484"/>
            <a:ext cx="6647974" cy="369332"/>
          </a:xfrm>
          <a:prstGeom prst="rect">
            <a:avLst/>
          </a:prstGeom>
          <a:noFill/>
        </p:spPr>
        <p:txBody>
          <a:bodyPr wrap="none" rtlCol="0">
            <a:spAutoFit/>
          </a:bodyPr>
          <a:lstStyle/>
          <a:p>
            <a:r>
              <a:rPr kumimoji="1" lang="ja-JP" altLang="en-US" dirty="0"/>
              <a:t>泡の出現の仕方には、加熱によるものと減圧によるものがある</a:t>
            </a:r>
          </a:p>
        </p:txBody>
      </p:sp>
    </p:spTree>
    <p:extLst>
      <p:ext uri="{BB962C8B-B14F-4D97-AF65-F5344CB8AC3E}">
        <p14:creationId xmlns:p14="http://schemas.microsoft.com/office/powerpoint/2010/main" val="185741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6853103-4DCF-EF5C-8D36-FB383C6AB696}"/>
              </a:ext>
            </a:extLst>
          </p:cNvPr>
          <p:cNvSpPr>
            <a:spLocks noGrp="1"/>
          </p:cNvSpPr>
          <p:nvPr>
            <p:ph type="body" sz="quarter" idx="10"/>
          </p:nvPr>
        </p:nvSpPr>
        <p:spPr/>
        <p:txBody>
          <a:bodyPr/>
          <a:lstStyle/>
          <a:p>
            <a:r>
              <a:rPr lang="ja-JP" altLang="en-US" dirty="0"/>
              <a:t>泡の研究は難しい</a:t>
            </a:r>
            <a:endParaRPr kumimoji="1" lang="ja-JP" altLang="en-US" dirty="0"/>
          </a:p>
        </p:txBody>
      </p:sp>
      <p:sp>
        <p:nvSpPr>
          <p:cNvPr id="3" name="テキスト ボックス 2">
            <a:extLst>
              <a:ext uri="{FF2B5EF4-FFF2-40B4-BE49-F238E27FC236}">
                <a16:creationId xmlns:a16="http://schemas.microsoft.com/office/drawing/2014/main" id="{FBFB7A41-08B0-63D1-9F13-01BCA6A7CF77}"/>
              </a:ext>
            </a:extLst>
          </p:cNvPr>
          <p:cNvSpPr txBox="1"/>
          <p:nvPr/>
        </p:nvSpPr>
        <p:spPr>
          <a:xfrm>
            <a:off x="395536" y="1196752"/>
            <a:ext cx="8648521" cy="400110"/>
          </a:xfrm>
          <a:prstGeom prst="rect">
            <a:avLst/>
          </a:prstGeom>
          <a:noFill/>
        </p:spPr>
        <p:txBody>
          <a:bodyPr wrap="none" rtlCol="0">
            <a:spAutoFit/>
          </a:bodyPr>
          <a:lstStyle/>
          <a:p>
            <a:r>
              <a:rPr kumimoji="1" lang="ja-JP" altLang="en-US" sz="2000" dirty="0"/>
              <a:t>・・・というか、一般に相転移を伴うマクロなダイナミクスの研究は困難</a:t>
            </a:r>
          </a:p>
        </p:txBody>
      </p:sp>
      <p:grpSp>
        <p:nvGrpSpPr>
          <p:cNvPr id="4" name="図形グループ 35">
            <a:extLst>
              <a:ext uri="{FF2B5EF4-FFF2-40B4-BE49-F238E27FC236}">
                <a16:creationId xmlns:a16="http://schemas.microsoft.com/office/drawing/2014/main" id="{256CFCD5-9EBB-BC45-CEE8-766577CF6153}"/>
              </a:ext>
            </a:extLst>
          </p:cNvPr>
          <p:cNvGrpSpPr/>
          <p:nvPr/>
        </p:nvGrpSpPr>
        <p:grpSpPr>
          <a:xfrm>
            <a:off x="1313396" y="2257427"/>
            <a:ext cx="4387864" cy="1341472"/>
            <a:chOff x="760665" y="4998243"/>
            <a:chExt cx="3464697" cy="1059238"/>
          </a:xfrm>
        </p:grpSpPr>
        <p:sp>
          <p:nvSpPr>
            <p:cNvPr id="5" name="正方形/長方形 4">
              <a:extLst>
                <a:ext uri="{FF2B5EF4-FFF2-40B4-BE49-F238E27FC236}">
                  <a16:creationId xmlns:a16="http://schemas.microsoft.com/office/drawing/2014/main" id="{CD1DADD1-F0E4-DF90-7A88-8017BA88385B}"/>
                </a:ext>
              </a:extLst>
            </p:cNvPr>
            <p:cNvSpPr/>
            <p:nvPr/>
          </p:nvSpPr>
          <p:spPr>
            <a:xfrm>
              <a:off x="760665" y="5001665"/>
              <a:ext cx="1360046" cy="1053051"/>
            </a:xfrm>
            <a:prstGeom prst="rect">
              <a:avLst/>
            </a:prstGeom>
            <a:solidFill>
              <a:srgbClr val="47C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6" name="図 5">
              <a:extLst>
                <a:ext uri="{FF2B5EF4-FFF2-40B4-BE49-F238E27FC236}">
                  <a16:creationId xmlns:a16="http://schemas.microsoft.com/office/drawing/2014/main" id="{FF839442-3CA5-E002-E4DB-8B170F1018BB}"/>
                </a:ext>
              </a:extLst>
            </p:cNvPr>
            <p:cNvPicPr>
              <a:picLocks noChangeAspect="1"/>
            </p:cNvPicPr>
            <p:nvPr/>
          </p:nvPicPr>
          <p:blipFill>
            <a:blip r:embed="rId2"/>
            <a:stretch>
              <a:fillRect/>
            </a:stretch>
          </p:blipFill>
          <p:spPr>
            <a:xfrm>
              <a:off x="2857324" y="4998243"/>
              <a:ext cx="1368038" cy="1059238"/>
            </a:xfrm>
            <a:prstGeom prst="rect">
              <a:avLst/>
            </a:prstGeom>
          </p:spPr>
        </p:pic>
        <p:sp>
          <p:nvSpPr>
            <p:cNvPr id="7" name="円/楕円 6">
              <a:extLst>
                <a:ext uri="{FF2B5EF4-FFF2-40B4-BE49-F238E27FC236}">
                  <a16:creationId xmlns:a16="http://schemas.microsoft.com/office/drawing/2014/main" id="{DFD3CA02-6B4E-81DE-273A-8067D6668DEF}"/>
                </a:ext>
              </a:extLst>
            </p:cNvPr>
            <p:cNvSpPr/>
            <p:nvPr/>
          </p:nvSpPr>
          <p:spPr>
            <a:xfrm>
              <a:off x="1166468" y="5285988"/>
              <a:ext cx="514832" cy="514832"/>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8" name="正方形/長方形 7">
              <a:extLst>
                <a:ext uri="{FF2B5EF4-FFF2-40B4-BE49-F238E27FC236}">
                  <a16:creationId xmlns:a16="http://schemas.microsoft.com/office/drawing/2014/main" id="{4F15D527-9D25-F1C9-A485-328B7326DD9F}"/>
                </a:ext>
              </a:extLst>
            </p:cNvPr>
            <p:cNvSpPr/>
            <p:nvPr/>
          </p:nvSpPr>
          <p:spPr>
            <a:xfrm>
              <a:off x="1569749" y="5440436"/>
              <a:ext cx="247611" cy="2193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9" name="直線コネクタ 8">
              <a:extLst>
                <a:ext uri="{FF2B5EF4-FFF2-40B4-BE49-F238E27FC236}">
                  <a16:creationId xmlns:a16="http://schemas.microsoft.com/office/drawing/2014/main" id="{268882E6-255A-39FF-DAAC-CCFC3B8B6429}"/>
                </a:ext>
              </a:extLst>
            </p:cNvPr>
            <p:cNvCxnSpPr/>
            <p:nvPr/>
          </p:nvCxnSpPr>
          <p:spPr>
            <a:xfrm flipV="1">
              <a:off x="1817359" y="5001665"/>
              <a:ext cx="1040197" cy="43877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2A5152B-7707-72A1-ED33-2D0EAF9C3F34}"/>
                </a:ext>
              </a:extLst>
            </p:cNvPr>
            <p:cNvCxnSpPr/>
            <p:nvPr/>
          </p:nvCxnSpPr>
          <p:spPr>
            <a:xfrm>
              <a:off x="1817359" y="5659822"/>
              <a:ext cx="1040197" cy="39489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89999C5C-EB47-BB18-DBB7-C9298A44EA17}"/>
              </a:ext>
            </a:extLst>
          </p:cNvPr>
          <p:cNvSpPr txBox="1"/>
          <p:nvPr/>
        </p:nvSpPr>
        <p:spPr>
          <a:xfrm>
            <a:off x="1788380" y="1900335"/>
            <a:ext cx="697627" cy="400110"/>
          </a:xfrm>
          <a:prstGeom prst="rect">
            <a:avLst/>
          </a:prstGeom>
          <a:noFill/>
        </p:spPr>
        <p:txBody>
          <a:bodyPr wrap="none" rtlCol="0">
            <a:spAutoFit/>
          </a:bodyPr>
          <a:lstStyle/>
          <a:p>
            <a:r>
              <a:rPr kumimoji="1" lang="ja-JP" altLang="en-US" sz="2000" dirty="0"/>
              <a:t>気泡</a:t>
            </a:r>
          </a:p>
        </p:txBody>
      </p:sp>
      <p:sp>
        <p:nvSpPr>
          <p:cNvPr id="12" name="テキスト ボックス 11">
            <a:extLst>
              <a:ext uri="{FF2B5EF4-FFF2-40B4-BE49-F238E27FC236}">
                <a16:creationId xmlns:a16="http://schemas.microsoft.com/office/drawing/2014/main" id="{391F0CF8-7A98-934D-EACD-C2792C690C94}"/>
              </a:ext>
            </a:extLst>
          </p:cNvPr>
          <p:cNvSpPr txBox="1"/>
          <p:nvPr/>
        </p:nvSpPr>
        <p:spPr>
          <a:xfrm>
            <a:off x="4206130" y="1898285"/>
            <a:ext cx="1210588" cy="400110"/>
          </a:xfrm>
          <a:prstGeom prst="rect">
            <a:avLst/>
          </a:prstGeom>
          <a:noFill/>
        </p:spPr>
        <p:txBody>
          <a:bodyPr wrap="none" rtlCol="0">
            <a:spAutoFit/>
          </a:bodyPr>
          <a:lstStyle/>
          <a:p>
            <a:r>
              <a:rPr kumimoji="1" lang="ja-JP" altLang="en-US" sz="2000" dirty="0"/>
              <a:t>気泡表面</a:t>
            </a:r>
          </a:p>
        </p:txBody>
      </p:sp>
      <p:sp>
        <p:nvSpPr>
          <p:cNvPr id="13" name="正方形/長方形 12">
            <a:extLst>
              <a:ext uri="{FF2B5EF4-FFF2-40B4-BE49-F238E27FC236}">
                <a16:creationId xmlns:a16="http://schemas.microsoft.com/office/drawing/2014/main" id="{1803EA85-1F28-34B3-647E-5BAF8BFD3A7C}"/>
              </a:ext>
            </a:extLst>
          </p:cNvPr>
          <p:cNvSpPr/>
          <p:nvPr/>
        </p:nvSpPr>
        <p:spPr>
          <a:xfrm>
            <a:off x="4386835" y="2841134"/>
            <a:ext cx="313587" cy="27784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14" name="直線コネクタ 13">
            <a:extLst>
              <a:ext uri="{FF2B5EF4-FFF2-40B4-BE49-F238E27FC236}">
                <a16:creationId xmlns:a16="http://schemas.microsoft.com/office/drawing/2014/main" id="{7A1F6FB8-D188-6236-E08C-AA44148D2B37}"/>
              </a:ext>
            </a:extLst>
          </p:cNvPr>
          <p:cNvCxnSpPr/>
          <p:nvPr/>
        </p:nvCxnSpPr>
        <p:spPr>
          <a:xfrm flipV="1">
            <a:off x="4705877" y="2286461"/>
            <a:ext cx="1535978" cy="540576"/>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483A92-C756-9D5C-1A23-BE44A6C2BEFA}"/>
              </a:ext>
            </a:extLst>
          </p:cNvPr>
          <p:cNvCxnSpPr/>
          <p:nvPr/>
        </p:nvCxnSpPr>
        <p:spPr>
          <a:xfrm>
            <a:off x="4671554" y="3101613"/>
            <a:ext cx="1544558" cy="489091"/>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E8B76583-EFD4-56A3-2550-1D6FD542B330}"/>
              </a:ext>
            </a:extLst>
          </p:cNvPr>
          <p:cNvSpPr/>
          <p:nvPr/>
        </p:nvSpPr>
        <p:spPr>
          <a:xfrm>
            <a:off x="6228184" y="2276872"/>
            <a:ext cx="1722430" cy="133363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7" name="円/楕円 17">
            <a:extLst>
              <a:ext uri="{FF2B5EF4-FFF2-40B4-BE49-F238E27FC236}">
                <a16:creationId xmlns:a16="http://schemas.microsoft.com/office/drawing/2014/main" id="{26D0C7F0-4558-4811-41D2-62351E8332C2}"/>
              </a:ext>
            </a:extLst>
          </p:cNvPr>
          <p:cNvSpPr/>
          <p:nvPr/>
        </p:nvSpPr>
        <p:spPr>
          <a:xfrm>
            <a:off x="6398879" y="2518137"/>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8" name="円/楕円 18">
            <a:extLst>
              <a:ext uri="{FF2B5EF4-FFF2-40B4-BE49-F238E27FC236}">
                <a16:creationId xmlns:a16="http://schemas.microsoft.com/office/drawing/2014/main" id="{D8E1B3BF-F991-2549-E785-B28FC9A833F3}"/>
              </a:ext>
            </a:extLst>
          </p:cNvPr>
          <p:cNvSpPr/>
          <p:nvPr/>
        </p:nvSpPr>
        <p:spPr>
          <a:xfrm>
            <a:off x="7151940" y="2318735"/>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9" name="円/楕円 19">
            <a:extLst>
              <a:ext uri="{FF2B5EF4-FFF2-40B4-BE49-F238E27FC236}">
                <a16:creationId xmlns:a16="http://schemas.microsoft.com/office/drawing/2014/main" id="{DC495CBC-217D-4910-1CB4-53932832D4B6}"/>
              </a:ext>
            </a:extLst>
          </p:cNvPr>
          <p:cNvSpPr/>
          <p:nvPr/>
        </p:nvSpPr>
        <p:spPr>
          <a:xfrm>
            <a:off x="6351862" y="2883001"/>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20" name="円/楕円 20">
            <a:extLst>
              <a:ext uri="{FF2B5EF4-FFF2-40B4-BE49-F238E27FC236}">
                <a16:creationId xmlns:a16="http://schemas.microsoft.com/office/drawing/2014/main" id="{70A93963-11DE-CC78-B09C-3700767D3C55}"/>
              </a:ext>
            </a:extLst>
          </p:cNvPr>
          <p:cNvSpPr/>
          <p:nvPr/>
        </p:nvSpPr>
        <p:spPr>
          <a:xfrm>
            <a:off x="7199314" y="3172690"/>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cxnSp>
        <p:nvCxnSpPr>
          <p:cNvPr id="21" name="直線矢印コネクタ 20">
            <a:extLst>
              <a:ext uri="{FF2B5EF4-FFF2-40B4-BE49-F238E27FC236}">
                <a16:creationId xmlns:a16="http://schemas.microsoft.com/office/drawing/2014/main" id="{DB1B16C3-9148-F663-D0A1-EDE26C5299C0}"/>
              </a:ext>
            </a:extLst>
          </p:cNvPr>
          <p:cNvCxnSpPr/>
          <p:nvPr/>
        </p:nvCxnSpPr>
        <p:spPr>
          <a:xfrm flipV="1">
            <a:off x="6688064" y="2492394"/>
            <a:ext cx="411879" cy="1115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3C178075-5F38-4BD8-48B3-D15E80D5B332}"/>
              </a:ext>
            </a:extLst>
          </p:cNvPr>
          <p:cNvCxnSpPr/>
          <p:nvPr/>
        </p:nvCxnSpPr>
        <p:spPr>
          <a:xfrm rot="16200000" flipV="1">
            <a:off x="7078502" y="2865646"/>
            <a:ext cx="446187" cy="257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35DBEC2F-6346-52A4-5833-DC62DC50C423}"/>
              </a:ext>
            </a:extLst>
          </p:cNvPr>
          <p:cNvCxnSpPr/>
          <p:nvPr/>
        </p:nvCxnSpPr>
        <p:spPr>
          <a:xfrm rot="10800000">
            <a:off x="6645157" y="3075873"/>
            <a:ext cx="497691" cy="18019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F82AB92-61C3-A1B7-4D60-F8653F8C1F09}"/>
              </a:ext>
            </a:extLst>
          </p:cNvPr>
          <p:cNvSpPr txBox="1"/>
          <p:nvPr/>
        </p:nvSpPr>
        <p:spPr>
          <a:xfrm>
            <a:off x="6795500" y="1887655"/>
            <a:ext cx="697627" cy="400110"/>
          </a:xfrm>
          <a:prstGeom prst="rect">
            <a:avLst/>
          </a:prstGeom>
          <a:noFill/>
        </p:spPr>
        <p:txBody>
          <a:bodyPr wrap="none" rtlCol="0">
            <a:spAutoFit/>
          </a:bodyPr>
          <a:lstStyle/>
          <a:p>
            <a:r>
              <a:rPr kumimoji="1" lang="ja-JP" altLang="en-US" sz="2000" dirty="0"/>
              <a:t>分子</a:t>
            </a:r>
          </a:p>
        </p:txBody>
      </p:sp>
      <p:sp>
        <p:nvSpPr>
          <p:cNvPr id="25" name="テキスト ボックス 24">
            <a:extLst>
              <a:ext uri="{FF2B5EF4-FFF2-40B4-BE49-F238E27FC236}">
                <a16:creationId xmlns:a16="http://schemas.microsoft.com/office/drawing/2014/main" id="{2D53D43C-8916-E0A6-AAC2-7A578168CD2E}"/>
              </a:ext>
            </a:extLst>
          </p:cNvPr>
          <p:cNvSpPr txBox="1"/>
          <p:nvPr/>
        </p:nvSpPr>
        <p:spPr>
          <a:xfrm>
            <a:off x="7812360" y="3789040"/>
            <a:ext cx="933669" cy="461665"/>
          </a:xfrm>
          <a:prstGeom prst="rect">
            <a:avLst/>
          </a:prstGeom>
          <a:noFill/>
        </p:spPr>
        <p:txBody>
          <a:bodyPr wrap="none" rtlCol="0">
            <a:spAutoFit/>
          </a:bodyPr>
          <a:lstStyle/>
          <a:p>
            <a:r>
              <a:rPr kumimoji="1" lang="ja-JP" altLang="en-US" sz="2400" dirty="0"/>
              <a:t>ミクロ</a:t>
            </a:r>
          </a:p>
        </p:txBody>
      </p:sp>
      <p:sp>
        <p:nvSpPr>
          <p:cNvPr id="26" name="テキスト ボックス 25">
            <a:extLst>
              <a:ext uri="{FF2B5EF4-FFF2-40B4-BE49-F238E27FC236}">
                <a16:creationId xmlns:a16="http://schemas.microsoft.com/office/drawing/2014/main" id="{AC4657D2-E473-4544-2000-55922FDFF3B8}"/>
              </a:ext>
            </a:extLst>
          </p:cNvPr>
          <p:cNvSpPr txBox="1"/>
          <p:nvPr/>
        </p:nvSpPr>
        <p:spPr>
          <a:xfrm>
            <a:off x="305468" y="3738298"/>
            <a:ext cx="975748" cy="461665"/>
          </a:xfrm>
          <a:prstGeom prst="rect">
            <a:avLst/>
          </a:prstGeom>
          <a:noFill/>
        </p:spPr>
        <p:txBody>
          <a:bodyPr wrap="none" rtlCol="0">
            <a:spAutoFit/>
          </a:bodyPr>
          <a:lstStyle/>
          <a:p>
            <a:r>
              <a:rPr kumimoji="1" lang="ja-JP" altLang="en-US" sz="2400" dirty="0"/>
              <a:t>マクロ</a:t>
            </a:r>
          </a:p>
        </p:txBody>
      </p:sp>
      <p:sp>
        <p:nvSpPr>
          <p:cNvPr id="27" name="左矢印 28">
            <a:extLst>
              <a:ext uri="{FF2B5EF4-FFF2-40B4-BE49-F238E27FC236}">
                <a16:creationId xmlns:a16="http://schemas.microsoft.com/office/drawing/2014/main" id="{8644776C-DF61-5BB3-5349-59FD09E3A055}"/>
              </a:ext>
            </a:extLst>
          </p:cNvPr>
          <p:cNvSpPr/>
          <p:nvPr/>
        </p:nvSpPr>
        <p:spPr>
          <a:xfrm>
            <a:off x="1486134" y="3783858"/>
            <a:ext cx="6180082" cy="378372"/>
          </a:xfrm>
          <a:prstGeom prst="leftArrow">
            <a:avLst/>
          </a:prstGeom>
          <a:ln>
            <a:solidFill>
              <a:schemeClr val="tx1"/>
            </a:solidFill>
          </a:ln>
        </p:spPr>
        <p:txBody>
          <a:bodyPr wrap="square" rtlCol="0" anchor="ctr">
            <a:spAutoFit/>
          </a:bodyPr>
          <a:lstStyle/>
          <a:p>
            <a:pPr algn="ctr"/>
            <a:endParaRPr kumimoji="1" lang="ja-JP" altLang="en-US" sz="2400" dirty="0"/>
          </a:p>
        </p:txBody>
      </p:sp>
      <p:sp>
        <p:nvSpPr>
          <p:cNvPr id="28" name="テキスト ボックス 27">
            <a:extLst>
              <a:ext uri="{FF2B5EF4-FFF2-40B4-BE49-F238E27FC236}">
                <a16:creationId xmlns:a16="http://schemas.microsoft.com/office/drawing/2014/main" id="{2755D6EE-1779-1197-E823-1A443C1E2EA5}"/>
              </a:ext>
            </a:extLst>
          </p:cNvPr>
          <p:cNvSpPr txBox="1"/>
          <p:nvPr/>
        </p:nvSpPr>
        <p:spPr>
          <a:xfrm>
            <a:off x="323528" y="4437112"/>
            <a:ext cx="8561959" cy="707886"/>
          </a:xfrm>
          <a:prstGeom prst="rect">
            <a:avLst/>
          </a:prstGeom>
          <a:noFill/>
        </p:spPr>
        <p:txBody>
          <a:bodyPr wrap="none" rtlCol="0">
            <a:spAutoFit/>
          </a:bodyPr>
          <a:lstStyle/>
          <a:p>
            <a:r>
              <a:rPr kumimoji="1" lang="ja-JP" altLang="en-US" sz="2000" dirty="0"/>
              <a:t>分子間のミクロな相互作用</a:t>
            </a:r>
            <a:r>
              <a:rPr kumimoji="1" lang="en-US" altLang="ja-JP" sz="2000" dirty="0"/>
              <a:t>(</a:t>
            </a:r>
            <a:r>
              <a:rPr kumimoji="1" lang="ja-JP" altLang="en-US" sz="2000" dirty="0"/>
              <a:t>ナノメートルオーダー</a:t>
            </a:r>
            <a:r>
              <a:rPr kumimoji="1" lang="en-US" altLang="ja-JP" sz="2000" dirty="0"/>
              <a:t>)</a:t>
            </a:r>
            <a:r>
              <a:rPr kumimoji="1" lang="ja-JP" altLang="en-US" sz="2000" dirty="0"/>
              <a:t>が、泡というマクロな</a:t>
            </a:r>
            <a:endParaRPr kumimoji="1" lang="en-US" altLang="ja-JP" sz="2000" dirty="0"/>
          </a:p>
          <a:p>
            <a:r>
              <a:rPr lang="ja-JP" altLang="en-US" sz="2000" dirty="0"/>
              <a:t>現象</a:t>
            </a:r>
            <a:r>
              <a:rPr lang="en-US" altLang="ja-JP" sz="2000" dirty="0"/>
              <a:t>(</a:t>
            </a:r>
            <a:r>
              <a:rPr lang="ja-JP" altLang="en-US" sz="2000" dirty="0"/>
              <a:t>センチメートルオーダー</a:t>
            </a:r>
            <a:r>
              <a:rPr lang="en-US" altLang="ja-JP" sz="2000" dirty="0"/>
              <a:t>)</a:t>
            </a:r>
            <a:r>
              <a:rPr lang="ja-JP" altLang="en-US" sz="2000" dirty="0"/>
              <a:t>に影響を及ぼす</a:t>
            </a:r>
            <a:endParaRPr kumimoji="1" lang="ja-JP" altLang="en-US" sz="2000" dirty="0"/>
          </a:p>
        </p:txBody>
      </p:sp>
      <p:sp>
        <p:nvSpPr>
          <p:cNvPr id="29" name="テキスト ボックス 28">
            <a:extLst>
              <a:ext uri="{FF2B5EF4-FFF2-40B4-BE49-F238E27FC236}">
                <a16:creationId xmlns:a16="http://schemas.microsoft.com/office/drawing/2014/main" id="{DB7EF0CC-D85A-6221-5390-97C3EF1C646A}"/>
              </a:ext>
            </a:extLst>
          </p:cNvPr>
          <p:cNvSpPr txBox="1"/>
          <p:nvPr/>
        </p:nvSpPr>
        <p:spPr>
          <a:xfrm>
            <a:off x="251520" y="5661248"/>
            <a:ext cx="8802410" cy="523220"/>
          </a:xfrm>
          <a:prstGeom prst="rect">
            <a:avLst/>
          </a:prstGeom>
          <a:noFill/>
        </p:spPr>
        <p:txBody>
          <a:bodyPr wrap="none" rtlCol="0">
            <a:spAutoFit/>
          </a:bodyPr>
          <a:lstStyle/>
          <a:p>
            <a:r>
              <a:rPr kumimoji="1" lang="ja-JP" altLang="en-US" sz="2800" dirty="0"/>
              <a:t>典型的なマルチスケール・マルチフィジックスな問題</a:t>
            </a:r>
          </a:p>
        </p:txBody>
      </p:sp>
    </p:spTree>
    <p:extLst>
      <p:ext uri="{BB962C8B-B14F-4D97-AF65-F5344CB8AC3E}">
        <p14:creationId xmlns:p14="http://schemas.microsoft.com/office/powerpoint/2010/main" val="2189375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8FC320-C679-7F28-4A90-6F9BD3094BCC}"/>
              </a:ext>
            </a:extLst>
          </p:cNvPr>
          <p:cNvSpPr>
            <a:spLocks noGrp="1"/>
          </p:cNvSpPr>
          <p:nvPr>
            <p:ph type="body" sz="quarter" idx="10"/>
          </p:nvPr>
        </p:nvSpPr>
        <p:spPr/>
        <p:txBody>
          <a:bodyPr/>
          <a:lstStyle/>
          <a:p>
            <a:r>
              <a:rPr kumimoji="1" lang="ja-JP" altLang="en-US" dirty="0"/>
              <a:t>どうやって研究する？</a:t>
            </a:r>
          </a:p>
        </p:txBody>
      </p:sp>
      <p:sp>
        <p:nvSpPr>
          <p:cNvPr id="4" name="テキスト ボックス 3">
            <a:extLst>
              <a:ext uri="{FF2B5EF4-FFF2-40B4-BE49-F238E27FC236}">
                <a16:creationId xmlns:a16="http://schemas.microsoft.com/office/drawing/2014/main" id="{A9173137-37B7-0352-3E8D-85E4B197A9A4}"/>
              </a:ext>
            </a:extLst>
          </p:cNvPr>
          <p:cNvSpPr txBox="1"/>
          <p:nvPr/>
        </p:nvSpPr>
        <p:spPr>
          <a:xfrm>
            <a:off x="251520" y="1124744"/>
            <a:ext cx="6647974" cy="523220"/>
          </a:xfrm>
          <a:prstGeom prst="rect">
            <a:avLst/>
          </a:prstGeom>
          <a:noFill/>
        </p:spPr>
        <p:txBody>
          <a:bodyPr wrap="none" rtlCol="0">
            <a:spAutoFit/>
          </a:bodyPr>
          <a:lstStyle/>
          <a:p>
            <a:r>
              <a:rPr lang="ja-JP" altLang="en-US" sz="2800" dirty="0"/>
              <a:t>泡を含む流れを気泡流として粗視化する</a:t>
            </a:r>
            <a:endParaRPr kumimoji="1" lang="ja-JP" altLang="en-US" sz="2800" dirty="0"/>
          </a:p>
        </p:txBody>
      </p:sp>
      <p:sp>
        <p:nvSpPr>
          <p:cNvPr id="5" name="正方形/長方形 4">
            <a:extLst>
              <a:ext uri="{FF2B5EF4-FFF2-40B4-BE49-F238E27FC236}">
                <a16:creationId xmlns:a16="http://schemas.microsoft.com/office/drawing/2014/main" id="{04B13F40-8611-1A4D-7AB8-FCCFC4F54E52}"/>
              </a:ext>
            </a:extLst>
          </p:cNvPr>
          <p:cNvSpPr/>
          <p:nvPr/>
        </p:nvSpPr>
        <p:spPr>
          <a:xfrm>
            <a:off x="1691680" y="2492896"/>
            <a:ext cx="2088232" cy="15841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1CDA430-5BCA-1813-3022-72AA604CC87A}"/>
              </a:ext>
            </a:extLst>
          </p:cNvPr>
          <p:cNvSpPr/>
          <p:nvPr/>
        </p:nvSpPr>
        <p:spPr>
          <a:xfrm>
            <a:off x="1907704" y="25649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239AAE0-56AD-ED54-A5EC-A72365E25BE6}"/>
              </a:ext>
            </a:extLst>
          </p:cNvPr>
          <p:cNvSpPr/>
          <p:nvPr/>
        </p:nvSpPr>
        <p:spPr>
          <a:xfrm>
            <a:off x="2483768" y="2708920"/>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0A5A5CF-9D10-EB1F-E42F-1736926F6F61}"/>
              </a:ext>
            </a:extLst>
          </p:cNvPr>
          <p:cNvSpPr/>
          <p:nvPr/>
        </p:nvSpPr>
        <p:spPr>
          <a:xfrm>
            <a:off x="2411760" y="321297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70D60F-9212-BF67-B978-9D9C81D0861F}"/>
              </a:ext>
            </a:extLst>
          </p:cNvPr>
          <p:cNvSpPr/>
          <p:nvPr/>
        </p:nvSpPr>
        <p:spPr>
          <a:xfrm>
            <a:off x="1907704" y="364502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551A791-E625-7426-6378-A1C5D3D08345}"/>
              </a:ext>
            </a:extLst>
          </p:cNvPr>
          <p:cNvSpPr/>
          <p:nvPr/>
        </p:nvSpPr>
        <p:spPr>
          <a:xfrm>
            <a:off x="2699792" y="357301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4084FEB-6A9C-638C-65A3-C57CC8D27785}"/>
              </a:ext>
            </a:extLst>
          </p:cNvPr>
          <p:cNvSpPr/>
          <p:nvPr/>
        </p:nvSpPr>
        <p:spPr>
          <a:xfrm>
            <a:off x="3203848" y="2996952"/>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306E290-B7B2-A99E-9908-A55E732F72D2}"/>
              </a:ext>
            </a:extLst>
          </p:cNvPr>
          <p:cNvSpPr/>
          <p:nvPr/>
        </p:nvSpPr>
        <p:spPr>
          <a:xfrm>
            <a:off x="5292080" y="2492896"/>
            <a:ext cx="2088232" cy="1584176"/>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5693086-C76E-5303-3E76-11A5F6C76E8C}"/>
              </a:ext>
            </a:extLst>
          </p:cNvPr>
          <p:cNvSpPr/>
          <p:nvPr/>
        </p:nvSpPr>
        <p:spPr>
          <a:xfrm>
            <a:off x="4211960" y="2924944"/>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9AD9C8E-A545-F17B-2208-9CDC62DC3704}"/>
              </a:ext>
            </a:extLst>
          </p:cNvPr>
          <p:cNvSpPr txBox="1"/>
          <p:nvPr/>
        </p:nvSpPr>
        <p:spPr>
          <a:xfrm>
            <a:off x="827584" y="1700808"/>
            <a:ext cx="5724644" cy="646331"/>
          </a:xfrm>
          <a:prstGeom prst="rect">
            <a:avLst/>
          </a:prstGeom>
          <a:noFill/>
        </p:spPr>
        <p:txBody>
          <a:bodyPr wrap="none" rtlCol="0">
            <a:spAutoFit/>
          </a:bodyPr>
          <a:lstStyle/>
          <a:p>
            <a:r>
              <a:rPr kumimoji="1" lang="ja-JP" altLang="en-US" dirty="0"/>
              <a:t>泡を含む非圧縮流体を、一様な圧縮性流体として扱う</a:t>
            </a:r>
            <a:endParaRPr kumimoji="1" lang="en-US" altLang="ja-JP" dirty="0"/>
          </a:p>
          <a:p>
            <a:r>
              <a:rPr kumimoji="1" lang="ja-JP" altLang="en-US" dirty="0"/>
              <a:t>比熱や粘性率も経験的に与える</a:t>
            </a:r>
          </a:p>
        </p:txBody>
      </p:sp>
      <p:sp>
        <p:nvSpPr>
          <p:cNvPr id="17" name="テキスト ボックス 16">
            <a:extLst>
              <a:ext uri="{FF2B5EF4-FFF2-40B4-BE49-F238E27FC236}">
                <a16:creationId xmlns:a16="http://schemas.microsoft.com/office/drawing/2014/main" id="{D2969386-23E0-E818-7EAF-DDEEEB814F23}"/>
              </a:ext>
            </a:extLst>
          </p:cNvPr>
          <p:cNvSpPr txBox="1"/>
          <p:nvPr/>
        </p:nvSpPr>
        <p:spPr>
          <a:xfrm>
            <a:off x="251520" y="4293096"/>
            <a:ext cx="7366119" cy="523220"/>
          </a:xfrm>
          <a:prstGeom prst="rect">
            <a:avLst/>
          </a:prstGeom>
          <a:noFill/>
        </p:spPr>
        <p:txBody>
          <a:bodyPr wrap="none" rtlCol="0">
            <a:spAutoFit/>
          </a:bodyPr>
          <a:lstStyle/>
          <a:p>
            <a:r>
              <a:rPr kumimoji="1" lang="ja-JP" altLang="en-US" sz="2800" dirty="0"/>
              <a:t>流体だけ真面目に解いて、泡はモデル化する</a:t>
            </a:r>
          </a:p>
        </p:txBody>
      </p:sp>
      <p:sp>
        <p:nvSpPr>
          <p:cNvPr id="18" name="テキスト ボックス 17">
            <a:extLst>
              <a:ext uri="{FF2B5EF4-FFF2-40B4-BE49-F238E27FC236}">
                <a16:creationId xmlns:a16="http://schemas.microsoft.com/office/drawing/2014/main" id="{A19EB1CE-118F-CB7C-DE16-E6DD4005DCDC}"/>
              </a:ext>
            </a:extLst>
          </p:cNvPr>
          <p:cNvSpPr txBox="1"/>
          <p:nvPr/>
        </p:nvSpPr>
        <p:spPr>
          <a:xfrm>
            <a:off x="971600" y="4797152"/>
            <a:ext cx="5955476" cy="646331"/>
          </a:xfrm>
          <a:prstGeom prst="rect">
            <a:avLst/>
          </a:prstGeom>
          <a:noFill/>
        </p:spPr>
        <p:txBody>
          <a:bodyPr wrap="none" rtlCol="0">
            <a:spAutoFit/>
          </a:bodyPr>
          <a:lstStyle/>
          <a:p>
            <a:r>
              <a:rPr kumimoji="1" lang="ja-JP" altLang="en-US" dirty="0"/>
              <a:t>泡を「生成」するのは難しいので、泡の種を</a:t>
            </a:r>
            <a:r>
              <a:rPr lang="ja-JP" altLang="en-US" dirty="0"/>
              <a:t>まいておく</a:t>
            </a:r>
            <a:endParaRPr lang="en-US" altLang="ja-JP" dirty="0"/>
          </a:p>
          <a:p>
            <a:r>
              <a:rPr kumimoji="1" lang="ja-JP" altLang="en-US" dirty="0"/>
              <a:t>泡がどのように成長するかをシミュレーションする</a:t>
            </a:r>
          </a:p>
        </p:txBody>
      </p:sp>
      <p:sp>
        <p:nvSpPr>
          <p:cNvPr id="19" name="正方形/長方形 18">
            <a:extLst>
              <a:ext uri="{FF2B5EF4-FFF2-40B4-BE49-F238E27FC236}">
                <a16:creationId xmlns:a16="http://schemas.microsoft.com/office/drawing/2014/main" id="{8AA4CEDD-5E44-52FD-5A9A-90F67B35D367}"/>
              </a:ext>
            </a:extLst>
          </p:cNvPr>
          <p:cNvSpPr/>
          <p:nvPr/>
        </p:nvSpPr>
        <p:spPr>
          <a:xfrm>
            <a:off x="1691680"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CD76511-2EF9-D3C5-68D3-674AECBA49FC}"/>
              </a:ext>
            </a:extLst>
          </p:cNvPr>
          <p:cNvSpPr/>
          <p:nvPr/>
        </p:nvSpPr>
        <p:spPr>
          <a:xfrm>
            <a:off x="1907704" y="5661248"/>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836B050-0A1C-D546-197C-851A0D5EF6E1}"/>
              </a:ext>
            </a:extLst>
          </p:cNvPr>
          <p:cNvSpPr/>
          <p:nvPr/>
        </p:nvSpPr>
        <p:spPr>
          <a:xfrm>
            <a:off x="1835696" y="6309320"/>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2A6126E-F5EF-0DD8-02D8-C843F3F3DA62}"/>
              </a:ext>
            </a:extLst>
          </p:cNvPr>
          <p:cNvSpPr/>
          <p:nvPr/>
        </p:nvSpPr>
        <p:spPr>
          <a:xfrm>
            <a:off x="2195736" y="6093296"/>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F0D6717-2550-571D-E292-BC55985F2BE7}"/>
              </a:ext>
            </a:extLst>
          </p:cNvPr>
          <p:cNvSpPr/>
          <p:nvPr/>
        </p:nvSpPr>
        <p:spPr>
          <a:xfrm>
            <a:off x="4211960" y="58772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E0D633E-7847-EC16-00C6-FAC71FC14A22}"/>
              </a:ext>
            </a:extLst>
          </p:cNvPr>
          <p:cNvSpPr/>
          <p:nvPr/>
        </p:nvSpPr>
        <p:spPr>
          <a:xfrm>
            <a:off x="5148064"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F7AF0E3-0561-7F2A-33C3-656079E97081}"/>
              </a:ext>
            </a:extLst>
          </p:cNvPr>
          <p:cNvSpPr/>
          <p:nvPr/>
        </p:nvSpPr>
        <p:spPr>
          <a:xfrm>
            <a:off x="2051720"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944D2898-2967-864C-E766-3470A1C50084}"/>
              </a:ext>
            </a:extLst>
          </p:cNvPr>
          <p:cNvSpPr/>
          <p:nvPr/>
        </p:nvSpPr>
        <p:spPr>
          <a:xfrm>
            <a:off x="5508104"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96D6A48-D9E0-C758-0698-9E05E9642D29}"/>
              </a:ext>
            </a:extLst>
          </p:cNvPr>
          <p:cNvSpPr/>
          <p:nvPr/>
        </p:nvSpPr>
        <p:spPr>
          <a:xfrm>
            <a:off x="6228184" y="573325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7E2119D-F55C-EBD2-34F9-208886B447BE}"/>
              </a:ext>
            </a:extLst>
          </p:cNvPr>
          <p:cNvSpPr/>
          <p:nvPr/>
        </p:nvSpPr>
        <p:spPr>
          <a:xfrm>
            <a:off x="5940152" y="61653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96DCB26-4227-F895-CBC8-3A62B66B62C2}"/>
              </a:ext>
            </a:extLst>
          </p:cNvPr>
          <p:cNvSpPr/>
          <p:nvPr/>
        </p:nvSpPr>
        <p:spPr>
          <a:xfrm>
            <a:off x="6732240" y="6021288"/>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6059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B7F8E4-9E25-7148-A4F7-20A5877E5700}"/>
              </a:ext>
            </a:extLst>
          </p:cNvPr>
          <p:cNvSpPr>
            <a:spLocks noGrp="1"/>
          </p:cNvSpPr>
          <p:nvPr>
            <p:ph type="body" sz="quarter" idx="10"/>
          </p:nvPr>
        </p:nvSpPr>
        <p:spPr/>
        <p:txBody>
          <a:bodyPr/>
          <a:lstStyle/>
          <a:p>
            <a:r>
              <a:rPr kumimoji="1" lang="ja-JP" altLang="en-US" dirty="0"/>
              <a:t>どうやって研究する？</a:t>
            </a:r>
          </a:p>
        </p:txBody>
      </p:sp>
      <p:pic>
        <p:nvPicPr>
          <p:cNvPr id="3" name="Picture 2" descr="壊している人のイラスト（棒人間）">
            <a:extLst>
              <a:ext uri="{FF2B5EF4-FFF2-40B4-BE49-F238E27FC236}">
                <a16:creationId xmlns:a16="http://schemas.microsoft.com/office/drawing/2014/main" id="{785E42FB-8C41-D779-E97E-0817A0E4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64904"/>
            <a:ext cx="4968552" cy="402452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B7D78D-4679-5711-BE19-123B74B6A724}"/>
              </a:ext>
            </a:extLst>
          </p:cNvPr>
          <p:cNvSpPr txBox="1"/>
          <p:nvPr/>
        </p:nvSpPr>
        <p:spPr>
          <a:xfrm>
            <a:off x="1547664" y="980728"/>
            <a:ext cx="6120680" cy="954107"/>
          </a:xfrm>
          <a:prstGeom prst="rect">
            <a:avLst/>
          </a:prstGeom>
          <a:noFill/>
        </p:spPr>
        <p:txBody>
          <a:bodyPr wrap="square" rtlCol="0">
            <a:spAutoFit/>
          </a:bodyPr>
          <a:lstStyle/>
          <a:p>
            <a:r>
              <a:rPr kumimoji="1" lang="ja-JP" altLang="en-US" sz="2800" dirty="0"/>
              <a:t>ミクロに見れば全部原子なんだから全部原子から計算すればいいじゃん</a:t>
            </a:r>
          </a:p>
        </p:txBody>
      </p:sp>
      <p:sp>
        <p:nvSpPr>
          <p:cNvPr id="5" name="矢印: 右 4">
            <a:extLst>
              <a:ext uri="{FF2B5EF4-FFF2-40B4-BE49-F238E27FC236}">
                <a16:creationId xmlns:a16="http://schemas.microsoft.com/office/drawing/2014/main" id="{CC1A0A74-BBC1-23C1-E483-39CEDC4A7E65}"/>
              </a:ext>
            </a:extLst>
          </p:cNvPr>
          <p:cNvSpPr/>
          <p:nvPr/>
        </p:nvSpPr>
        <p:spPr>
          <a:xfrm>
            <a:off x="1475656" y="21328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F972FD0-1EBC-D992-793F-C10DC13CBBDE}"/>
              </a:ext>
            </a:extLst>
          </p:cNvPr>
          <p:cNvSpPr txBox="1"/>
          <p:nvPr/>
        </p:nvSpPr>
        <p:spPr>
          <a:xfrm>
            <a:off x="2195736" y="2132856"/>
            <a:ext cx="5314275" cy="400110"/>
          </a:xfrm>
          <a:prstGeom prst="rect">
            <a:avLst/>
          </a:prstGeom>
          <a:noFill/>
        </p:spPr>
        <p:txBody>
          <a:bodyPr wrap="none" rtlCol="0">
            <a:spAutoFit/>
          </a:bodyPr>
          <a:lstStyle/>
          <a:p>
            <a:r>
              <a:rPr kumimoji="1" lang="ja-JP" altLang="en-US" sz="2000" dirty="0"/>
              <a:t>分子動力学法による全原子シミュレーション</a:t>
            </a:r>
          </a:p>
        </p:txBody>
      </p:sp>
    </p:spTree>
    <p:extLst>
      <p:ext uri="{BB962C8B-B14F-4D97-AF65-F5344CB8AC3E}">
        <p14:creationId xmlns:p14="http://schemas.microsoft.com/office/powerpoint/2010/main" val="3963880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B51AB60-7EB9-2A09-81B3-E4DE256D6B5E}"/>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4F02DA88-0766-D08C-BFDD-DFF9A7B4179D}"/>
              </a:ext>
            </a:extLst>
          </p:cNvPr>
          <p:cNvSpPr txBox="1"/>
          <p:nvPr/>
        </p:nvSpPr>
        <p:spPr>
          <a:xfrm>
            <a:off x="107504" y="1196752"/>
            <a:ext cx="5929828" cy="523220"/>
          </a:xfrm>
          <a:prstGeom prst="rect">
            <a:avLst/>
          </a:prstGeom>
          <a:noFill/>
        </p:spPr>
        <p:txBody>
          <a:bodyPr wrap="none" rtlCol="0">
            <a:spAutoFit/>
          </a:bodyPr>
          <a:lstStyle/>
          <a:p>
            <a:r>
              <a:rPr lang="ja-JP" altLang="en-US" sz="2800" dirty="0"/>
              <a:t>泡は難しいので、まず液滴の話から</a:t>
            </a:r>
            <a:endParaRPr kumimoji="1" lang="ja-JP" altLang="en-US" sz="2800" dirty="0"/>
          </a:p>
        </p:txBody>
      </p:sp>
      <p:sp>
        <p:nvSpPr>
          <p:cNvPr id="4" name="テキスト ボックス 3">
            <a:extLst>
              <a:ext uri="{FF2B5EF4-FFF2-40B4-BE49-F238E27FC236}">
                <a16:creationId xmlns:a16="http://schemas.microsoft.com/office/drawing/2014/main" id="{6F934E5D-52FA-7D1D-010E-7B71725000A2}"/>
              </a:ext>
            </a:extLst>
          </p:cNvPr>
          <p:cNvSpPr txBox="1"/>
          <p:nvPr/>
        </p:nvSpPr>
        <p:spPr>
          <a:xfrm>
            <a:off x="5364088" y="342900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5" name="テキスト ボックス 4">
            <a:extLst>
              <a:ext uri="{FF2B5EF4-FFF2-40B4-BE49-F238E27FC236}">
                <a16:creationId xmlns:a16="http://schemas.microsoft.com/office/drawing/2014/main" id="{68DA7708-D508-92D7-6AE9-CA40C85FE2BE}"/>
              </a:ext>
            </a:extLst>
          </p:cNvPr>
          <p:cNvSpPr txBox="1"/>
          <p:nvPr/>
        </p:nvSpPr>
        <p:spPr>
          <a:xfrm>
            <a:off x="5292080" y="213285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6" name="テキスト ボックス 5">
            <a:extLst>
              <a:ext uri="{FF2B5EF4-FFF2-40B4-BE49-F238E27FC236}">
                <a16:creationId xmlns:a16="http://schemas.microsoft.com/office/drawing/2014/main" id="{DBF7ACA2-8436-CFCD-8279-E6AA56C20C87}"/>
              </a:ext>
            </a:extLst>
          </p:cNvPr>
          <p:cNvSpPr txBox="1"/>
          <p:nvPr/>
        </p:nvSpPr>
        <p:spPr>
          <a:xfrm>
            <a:off x="611560" y="2204864"/>
            <a:ext cx="2031325" cy="369332"/>
          </a:xfrm>
          <a:prstGeom prst="rect">
            <a:avLst/>
          </a:prstGeom>
          <a:noFill/>
        </p:spPr>
        <p:txBody>
          <a:bodyPr wrap="none" rtlCol="0">
            <a:spAutoFit/>
          </a:bodyPr>
          <a:lstStyle/>
          <a:p>
            <a:r>
              <a:rPr kumimoji="1" lang="ja-JP" altLang="en-US" dirty="0"/>
              <a:t>化学ポテンシャル</a:t>
            </a:r>
          </a:p>
        </p:txBody>
      </p:sp>
      <p:sp>
        <p:nvSpPr>
          <p:cNvPr id="7" name="テキスト ボックス 6">
            <a:extLst>
              <a:ext uri="{FF2B5EF4-FFF2-40B4-BE49-F238E27FC236}">
                <a16:creationId xmlns:a16="http://schemas.microsoft.com/office/drawing/2014/main" id="{C013076F-3DA6-F9FC-1239-02CA0B1239D0}"/>
              </a:ext>
            </a:extLst>
          </p:cNvPr>
          <p:cNvSpPr txBox="1"/>
          <p:nvPr/>
        </p:nvSpPr>
        <p:spPr>
          <a:xfrm>
            <a:off x="6444208" y="5445224"/>
            <a:ext cx="646331" cy="369332"/>
          </a:xfrm>
          <a:prstGeom prst="rect">
            <a:avLst/>
          </a:prstGeom>
          <a:noFill/>
        </p:spPr>
        <p:txBody>
          <a:bodyPr wrap="none" rtlCol="0">
            <a:spAutoFit/>
          </a:bodyPr>
          <a:lstStyle/>
          <a:p>
            <a:r>
              <a:rPr lang="ja-JP" altLang="en-US"/>
              <a:t>圧力</a:t>
            </a:r>
            <a:endParaRPr kumimoji="1" lang="ja-JP" altLang="en-US"/>
          </a:p>
        </p:txBody>
      </p:sp>
      <p:sp>
        <p:nvSpPr>
          <p:cNvPr id="9" name="フリーフォーム: 図形 8">
            <a:extLst>
              <a:ext uri="{FF2B5EF4-FFF2-40B4-BE49-F238E27FC236}">
                <a16:creationId xmlns:a16="http://schemas.microsoft.com/office/drawing/2014/main" id="{737ADC92-B946-FF02-BF20-04BF8DA5BB1F}"/>
              </a:ext>
            </a:extLst>
          </p:cNvPr>
          <p:cNvSpPr/>
          <p:nvPr/>
        </p:nvSpPr>
        <p:spPr>
          <a:xfrm>
            <a:off x="1455588" y="331685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7F0C7840-F5FB-F8E0-3D2F-C6CEDCD102D8}"/>
              </a:ext>
            </a:extLst>
          </p:cNvPr>
          <p:cNvSpPr/>
          <p:nvPr/>
        </p:nvSpPr>
        <p:spPr>
          <a:xfrm>
            <a:off x="1908884" y="280689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3E4F1C0B-1F69-F249-141E-A600BC7AA63F}"/>
              </a:ext>
            </a:extLst>
          </p:cNvPr>
          <p:cNvCxnSpPr/>
          <p:nvPr/>
        </p:nvCxnSpPr>
        <p:spPr>
          <a:xfrm flipV="1">
            <a:off x="1455588" y="263691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E2949D44-3FF1-7C7B-0834-BD5E9A72495E}"/>
              </a:ext>
            </a:extLst>
          </p:cNvPr>
          <p:cNvCxnSpPr/>
          <p:nvPr/>
        </p:nvCxnSpPr>
        <p:spPr>
          <a:xfrm>
            <a:off x="1115616" y="564000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DF1092F-B6AB-628B-BF95-B161101BFB17}"/>
              </a:ext>
            </a:extLst>
          </p:cNvPr>
          <p:cNvCxnSpPr>
            <a:cxnSpLocks/>
          </p:cNvCxnSpPr>
          <p:nvPr/>
        </p:nvCxnSpPr>
        <p:spPr>
          <a:xfrm>
            <a:off x="4355976" y="263691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A348CBA-0495-9FEF-C961-5E5AB9E1761C}"/>
              </a:ext>
            </a:extLst>
          </p:cNvPr>
          <p:cNvSpPr txBox="1"/>
          <p:nvPr/>
        </p:nvSpPr>
        <p:spPr>
          <a:xfrm>
            <a:off x="3419872" y="6165304"/>
            <a:ext cx="2031325" cy="369332"/>
          </a:xfrm>
          <a:prstGeom prst="rect">
            <a:avLst/>
          </a:prstGeom>
          <a:noFill/>
        </p:spPr>
        <p:txBody>
          <a:bodyPr wrap="none" rtlCol="0">
            <a:spAutoFit/>
          </a:bodyPr>
          <a:lstStyle/>
          <a:p>
            <a:r>
              <a:rPr kumimoji="1" lang="ja-JP" altLang="en-US" dirty="0"/>
              <a:t>この状態を考える</a:t>
            </a:r>
          </a:p>
        </p:txBody>
      </p:sp>
      <p:sp>
        <p:nvSpPr>
          <p:cNvPr id="18" name="矢印: 右 17">
            <a:extLst>
              <a:ext uri="{FF2B5EF4-FFF2-40B4-BE49-F238E27FC236}">
                <a16:creationId xmlns:a16="http://schemas.microsoft.com/office/drawing/2014/main" id="{AA29E90B-0BA3-566B-D6FD-BB6441BD5549}"/>
              </a:ext>
            </a:extLst>
          </p:cNvPr>
          <p:cNvSpPr/>
          <p:nvPr/>
        </p:nvSpPr>
        <p:spPr>
          <a:xfrm rot="16200000">
            <a:off x="4168381" y="5742968"/>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9506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6BE6D3-A73D-F62C-F652-024EF81C8E70}"/>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518B078A-A4F1-F4B5-968B-5951D4C91303}"/>
              </a:ext>
            </a:extLst>
          </p:cNvPr>
          <p:cNvSpPr txBox="1"/>
          <p:nvPr/>
        </p:nvSpPr>
        <p:spPr>
          <a:xfrm>
            <a:off x="5292080" y="2442136"/>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C8706914-3437-0E85-BF5F-84AD0AF218A2}"/>
              </a:ext>
            </a:extLst>
          </p:cNvPr>
          <p:cNvSpPr txBox="1"/>
          <p:nvPr/>
        </p:nvSpPr>
        <p:spPr>
          <a:xfrm>
            <a:off x="5220072" y="1145992"/>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2D900D4-86B7-63F1-39CA-8B0CA2FACB6A}"/>
              </a:ext>
            </a:extLst>
          </p:cNvPr>
          <p:cNvSpPr txBox="1"/>
          <p:nvPr/>
        </p:nvSpPr>
        <p:spPr>
          <a:xfrm>
            <a:off x="539552" y="1218000"/>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12D18E8D-CEE9-F201-4EAD-F34E6330E226}"/>
              </a:ext>
            </a:extLst>
          </p:cNvPr>
          <p:cNvSpPr txBox="1"/>
          <p:nvPr/>
        </p:nvSpPr>
        <p:spPr>
          <a:xfrm>
            <a:off x="6372200" y="4458360"/>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FE98E30C-D0DF-169D-3E9B-ECA5D33C5FBB}"/>
              </a:ext>
            </a:extLst>
          </p:cNvPr>
          <p:cNvSpPr/>
          <p:nvPr/>
        </p:nvSpPr>
        <p:spPr>
          <a:xfrm>
            <a:off x="1383580" y="2329992"/>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1A4F252-190A-2F4F-F871-714EEBD65340}"/>
              </a:ext>
            </a:extLst>
          </p:cNvPr>
          <p:cNvSpPr/>
          <p:nvPr/>
        </p:nvSpPr>
        <p:spPr>
          <a:xfrm>
            <a:off x="1836876" y="1820034"/>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8AEE064F-3B2A-114C-92D3-1AA429E862C9}"/>
              </a:ext>
            </a:extLst>
          </p:cNvPr>
          <p:cNvCxnSpPr/>
          <p:nvPr/>
        </p:nvCxnSpPr>
        <p:spPr>
          <a:xfrm flipV="1">
            <a:off x="1383580" y="1650048"/>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E437B33-872D-AC8E-70FF-EE08833BF460}"/>
              </a:ext>
            </a:extLst>
          </p:cNvPr>
          <p:cNvCxnSpPr/>
          <p:nvPr/>
        </p:nvCxnSpPr>
        <p:spPr>
          <a:xfrm>
            <a:off x="1043608" y="4653136"/>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CBAA39-E996-2A44-C22D-570A72DA7EBE}"/>
              </a:ext>
            </a:extLst>
          </p:cNvPr>
          <p:cNvCxnSpPr>
            <a:cxnSpLocks/>
          </p:cNvCxnSpPr>
          <p:nvPr/>
        </p:nvCxnSpPr>
        <p:spPr>
          <a:xfrm>
            <a:off x="4283968" y="1650048"/>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8782A9-B7F9-87FD-E1E7-E1E4B6657638}"/>
              </a:ext>
            </a:extLst>
          </p:cNvPr>
          <p:cNvSpPr txBox="1"/>
          <p:nvPr/>
        </p:nvSpPr>
        <p:spPr>
          <a:xfrm>
            <a:off x="3347864" y="5178440"/>
            <a:ext cx="2031325" cy="369332"/>
          </a:xfrm>
          <a:prstGeom prst="rect">
            <a:avLst/>
          </a:prstGeom>
          <a:noFill/>
        </p:spPr>
        <p:txBody>
          <a:bodyPr wrap="none" rtlCol="0">
            <a:spAutoFit/>
          </a:bodyPr>
          <a:lstStyle/>
          <a:p>
            <a:r>
              <a:rPr kumimoji="1" lang="ja-JP" altLang="en-US" dirty="0"/>
              <a:t>この状態を考える</a:t>
            </a:r>
          </a:p>
        </p:txBody>
      </p:sp>
      <p:sp>
        <p:nvSpPr>
          <p:cNvPr id="13" name="矢印: 右 12">
            <a:extLst>
              <a:ext uri="{FF2B5EF4-FFF2-40B4-BE49-F238E27FC236}">
                <a16:creationId xmlns:a16="http://schemas.microsoft.com/office/drawing/2014/main" id="{46254D74-23B7-4667-5ED8-A1F1C1D5F304}"/>
              </a:ext>
            </a:extLst>
          </p:cNvPr>
          <p:cNvSpPr/>
          <p:nvPr/>
        </p:nvSpPr>
        <p:spPr>
          <a:xfrm rot="16200000">
            <a:off x="4096373" y="475610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99E2B95-33A8-DA77-B2B6-17604936C69C}"/>
              </a:ext>
            </a:extLst>
          </p:cNvPr>
          <p:cNvSpPr txBox="1"/>
          <p:nvPr/>
        </p:nvSpPr>
        <p:spPr>
          <a:xfrm>
            <a:off x="539552" y="5805264"/>
            <a:ext cx="7622600" cy="707886"/>
          </a:xfrm>
          <a:prstGeom prst="rect">
            <a:avLst/>
          </a:prstGeom>
          <a:noFill/>
        </p:spPr>
        <p:txBody>
          <a:bodyPr wrap="none" rtlCol="0">
            <a:spAutoFit/>
          </a:bodyPr>
          <a:lstStyle/>
          <a:p>
            <a:r>
              <a:rPr kumimoji="1" lang="ja-JP" altLang="en-US" sz="2000" dirty="0"/>
              <a:t>気相よりも液相の化学ポテンシャルの方が低い→液相の方が安定</a:t>
            </a:r>
            <a:endParaRPr kumimoji="1" lang="en-US" altLang="ja-JP" sz="2000" dirty="0"/>
          </a:p>
          <a:p>
            <a:r>
              <a:rPr lang="ja-JP" altLang="en-US" sz="2000" dirty="0"/>
              <a:t>気相から液相になるためには「液滴」を経由しなければならない</a:t>
            </a:r>
            <a:endParaRPr kumimoji="1" lang="ja-JP" altLang="en-US" sz="2000" dirty="0"/>
          </a:p>
        </p:txBody>
      </p:sp>
    </p:spTree>
    <p:extLst>
      <p:ext uri="{BB962C8B-B14F-4D97-AF65-F5344CB8AC3E}">
        <p14:creationId xmlns:p14="http://schemas.microsoft.com/office/powerpoint/2010/main" val="284633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D1A6AE-C628-1DB8-1218-814122FDA706}"/>
              </a:ext>
            </a:extLst>
          </p:cNvPr>
          <p:cNvSpPr>
            <a:spLocks noGrp="1"/>
          </p:cNvSpPr>
          <p:nvPr>
            <p:ph type="body" sz="quarter" idx="10"/>
          </p:nvPr>
        </p:nvSpPr>
        <p:spPr/>
        <p:txBody>
          <a:bodyPr/>
          <a:lstStyle/>
          <a:p>
            <a:r>
              <a:rPr kumimoji="1" lang="ja-JP" altLang="en-US" dirty="0"/>
              <a:t>液滴のダイナミクス</a:t>
            </a:r>
          </a:p>
        </p:txBody>
      </p:sp>
      <p:sp>
        <p:nvSpPr>
          <p:cNvPr id="3" name="楕円 2">
            <a:extLst>
              <a:ext uri="{FF2B5EF4-FFF2-40B4-BE49-F238E27FC236}">
                <a16:creationId xmlns:a16="http://schemas.microsoft.com/office/drawing/2014/main" id="{CABEF53F-0257-81BC-30B5-EF82854B0782}"/>
              </a:ext>
            </a:extLst>
          </p:cNvPr>
          <p:cNvSpPr/>
          <p:nvPr/>
        </p:nvSpPr>
        <p:spPr>
          <a:xfrm>
            <a:off x="1043608" y="1844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D9EC86A9-520A-886A-3534-7097AFEBA3B9}"/>
              </a:ext>
            </a:extLst>
          </p:cNvPr>
          <p:cNvSpPr/>
          <p:nvPr/>
        </p:nvSpPr>
        <p:spPr>
          <a:xfrm>
            <a:off x="611560"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77930EB-6DBC-2CE1-F564-B46B0EB804F4}"/>
              </a:ext>
            </a:extLst>
          </p:cNvPr>
          <p:cNvSpPr/>
          <p:nvPr/>
        </p:nvSpPr>
        <p:spPr>
          <a:xfrm>
            <a:off x="1691680" y="26369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617D368-E3C9-836F-6751-A308B0E8E0C0}"/>
              </a:ext>
            </a:extLst>
          </p:cNvPr>
          <p:cNvSpPr/>
          <p:nvPr/>
        </p:nvSpPr>
        <p:spPr>
          <a:xfrm>
            <a:off x="2123728" y="20608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F315576-E662-BECE-C812-F62C5739DD2C}"/>
              </a:ext>
            </a:extLst>
          </p:cNvPr>
          <p:cNvSpPr txBox="1"/>
          <p:nvPr/>
        </p:nvSpPr>
        <p:spPr>
          <a:xfrm>
            <a:off x="683568" y="1268760"/>
            <a:ext cx="1569660" cy="369332"/>
          </a:xfrm>
          <a:prstGeom prst="rect">
            <a:avLst/>
          </a:prstGeom>
          <a:noFill/>
        </p:spPr>
        <p:txBody>
          <a:bodyPr wrap="none" rtlCol="0">
            <a:spAutoFit/>
          </a:bodyPr>
          <a:lstStyle/>
          <a:p>
            <a:r>
              <a:rPr kumimoji="1" lang="ja-JP" altLang="en-US" dirty="0"/>
              <a:t>過飽和水蒸気</a:t>
            </a:r>
          </a:p>
        </p:txBody>
      </p:sp>
      <p:sp>
        <p:nvSpPr>
          <p:cNvPr id="8" name="矢印: 右 7">
            <a:extLst>
              <a:ext uri="{FF2B5EF4-FFF2-40B4-BE49-F238E27FC236}">
                <a16:creationId xmlns:a16="http://schemas.microsoft.com/office/drawing/2014/main" id="{048B0E1E-4F4C-D80C-8055-B8DCC095AA40}"/>
              </a:ext>
            </a:extLst>
          </p:cNvPr>
          <p:cNvSpPr/>
          <p:nvPr/>
        </p:nvSpPr>
        <p:spPr>
          <a:xfrm>
            <a:off x="3059832" y="227687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62ADDB6-191D-DC86-512F-95B88958EDBF}"/>
              </a:ext>
            </a:extLst>
          </p:cNvPr>
          <p:cNvSpPr/>
          <p:nvPr/>
        </p:nvSpPr>
        <p:spPr>
          <a:xfrm>
            <a:off x="2276128" y="2213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8F7F273-3ADA-6431-7C63-53FDD1E9B6CC}"/>
              </a:ext>
            </a:extLst>
          </p:cNvPr>
          <p:cNvSpPr/>
          <p:nvPr/>
        </p:nvSpPr>
        <p:spPr>
          <a:xfrm>
            <a:off x="4427984"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AD0CC3C-18BA-6E2B-F011-A4A71C1E4A7F}"/>
              </a:ext>
            </a:extLst>
          </p:cNvPr>
          <p:cNvSpPr/>
          <p:nvPr/>
        </p:nvSpPr>
        <p:spPr>
          <a:xfrm>
            <a:off x="4580384" y="2357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1BCF053-5D5D-FD32-B9E9-5AD691E9F85C}"/>
              </a:ext>
            </a:extLst>
          </p:cNvPr>
          <p:cNvSpPr/>
          <p:nvPr/>
        </p:nvSpPr>
        <p:spPr>
          <a:xfrm>
            <a:off x="4355976" y="24208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CF479F9-B39A-4F84-C099-70E0F3D3E214}"/>
              </a:ext>
            </a:extLst>
          </p:cNvPr>
          <p:cNvSpPr/>
          <p:nvPr/>
        </p:nvSpPr>
        <p:spPr>
          <a:xfrm>
            <a:off x="4644008" y="21328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EEA79D3-340E-878C-DC25-861123936633}"/>
              </a:ext>
            </a:extLst>
          </p:cNvPr>
          <p:cNvSpPr/>
          <p:nvPr/>
        </p:nvSpPr>
        <p:spPr>
          <a:xfrm>
            <a:off x="4499992"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A0305F-46F6-F3EF-2114-FE55D7E8D65A}"/>
              </a:ext>
            </a:extLst>
          </p:cNvPr>
          <p:cNvSpPr/>
          <p:nvPr/>
        </p:nvSpPr>
        <p:spPr>
          <a:xfrm>
            <a:off x="435597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ED16EEEF-E936-4A98-EADF-8582BD601B6F}"/>
              </a:ext>
            </a:extLst>
          </p:cNvPr>
          <p:cNvSpPr/>
          <p:nvPr/>
        </p:nvSpPr>
        <p:spPr>
          <a:xfrm>
            <a:off x="4211960"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841333F-1584-9932-10B3-CCE95032E38C}"/>
              </a:ext>
            </a:extLst>
          </p:cNvPr>
          <p:cNvSpPr/>
          <p:nvPr/>
        </p:nvSpPr>
        <p:spPr>
          <a:xfrm>
            <a:off x="507605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5502D78-12B1-BD7D-03B7-5B84BC8C1832}"/>
              </a:ext>
            </a:extLst>
          </p:cNvPr>
          <p:cNvSpPr/>
          <p:nvPr/>
        </p:nvSpPr>
        <p:spPr>
          <a:xfrm>
            <a:off x="5004048" y="25649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994997A6-2BE0-FE7F-16D9-6F0B5D7D4D63}"/>
              </a:ext>
            </a:extLst>
          </p:cNvPr>
          <p:cNvSpPr/>
          <p:nvPr/>
        </p:nvSpPr>
        <p:spPr>
          <a:xfrm>
            <a:off x="5156448" y="2717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7AE4970-08A3-3E8B-5FAC-979EF88D6F50}"/>
              </a:ext>
            </a:extLst>
          </p:cNvPr>
          <p:cNvSpPr/>
          <p:nvPr/>
        </p:nvSpPr>
        <p:spPr>
          <a:xfrm>
            <a:off x="3995936" y="17008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2401C2B-59B3-6E5B-86FF-1F5D5C1B2394}"/>
              </a:ext>
            </a:extLst>
          </p:cNvPr>
          <p:cNvSpPr/>
          <p:nvPr/>
        </p:nvSpPr>
        <p:spPr>
          <a:xfrm>
            <a:off x="4067944"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335E11-D42A-15C3-CA34-C814E369BD5D}"/>
              </a:ext>
            </a:extLst>
          </p:cNvPr>
          <p:cNvSpPr txBox="1"/>
          <p:nvPr/>
        </p:nvSpPr>
        <p:spPr>
          <a:xfrm>
            <a:off x="4067944" y="1124744"/>
            <a:ext cx="1107996" cy="369332"/>
          </a:xfrm>
          <a:prstGeom prst="rect">
            <a:avLst/>
          </a:prstGeom>
          <a:noFill/>
        </p:spPr>
        <p:txBody>
          <a:bodyPr wrap="none" rtlCol="0">
            <a:spAutoFit/>
          </a:bodyPr>
          <a:lstStyle/>
          <a:p>
            <a:r>
              <a:rPr kumimoji="1" lang="ja-JP" altLang="en-US" dirty="0"/>
              <a:t>液滴形成</a:t>
            </a:r>
          </a:p>
        </p:txBody>
      </p:sp>
      <p:sp>
        <p:nvSpPr>
          <p:cNvPr id="23" name="矢印: 右 22">
            <a:extLst>
              <a:ext uri="{FF2B5EF4-FFF2-40B4-BE49-F238E27FC236}">
                <a16:creationId xmlns:a16="http://schemas.microsoft.com/office/drawing/2014/main" id="{64AEBFF4-6069-032F-63FD-A807800A084B}"/>
              </a:ext>
            </a:extLst>
          </p:cNvPr>
          <p:cNvSpPr/>
          <p:nvPr/>
        </p:nvSpPr>
        <p:spPr>
          <a:xfrm>
            <a:off x="5868144" y="2204864"/>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5C882109-8223-9A9B-07E1-2B89896D66DA}"/>
              </a:ext>
            </a:extLst>
          </p:cNvPr>
          <p:cNvSpPr/>
          <p:nvPr/>
        </p:nvSpPr>
        <p:spPr>
          <a:xfrm>
            <a:off x="6948264" y="1844824"/>
            <a:ext cx="1584176" cy="1128558"/>
          </a:xfrm>
          <a:custGeom>
            <a:avLst/>
            <a:gdLst>
              <a:gd name="connsiteX0" fmla="*/ 146755 w 1512711"/>
              <a:gd name="connsiteY0" fmla="*/ 1264355 h 1704622"/>
              <a:gd name="connsiteX1" fmla="*/ 146755 w 1512711"/>
              <a:gd name="connsiteY1" fmla="*/ 1264355 h 1704622"/>
              <a:gd name="connsiteX2" fmla="*/ 11289 w 1512711"/>
              <a:gd name="connsiteY2" fmla="*/ 891822 h 1704622"/>
              <a:gd name="connsiteX3" fmla="*/ 0 w 1512711"/>
              <a:gd name="connsiteY3" fmla="*/ 778933 h 1704622"/>
              <a:gd name="connsiteX4" fmla="*/ 79022 w 1512711"/>
              <a:gd name="connsiteY4" fmla="*/ 609600 h 1704622"/>
              <a:gd name="connsiteX5" fmla="*/ 248355 w 1512711"/>
              <a:gd name="connsiteY5" fmla="*/ 417689 h 1704622"/>
              <a:gd name="connsiteX6" fmla="*/ 338666 w 1512711"/>
              <a:gd name="connsiteY6" fmla="*/ 372533 h 1704622"/>
              <a:gd name="connsiteX7" fmla="*/ 451555 w 1512711"/>
              <a:gd name="connsiteY7" fmla="*/ 304800 h 1704622"/>
              <a:gd name="connsiteX8" fmla="*/ 553155 w 1512711"/>
              <a:gd name="connsiteY8" fmla="*/ 180622 h 1704622"/>
              <a:gd name="connsiteX9" fmla="*/ 598311 w 1512711"/>
              <a:gd name="connsiteY9" fmla="*/ 101600 h 1704622"/>
              <a:gd name="connsiteX10" fmla="*/ 778933 w 1512711"/>
              <a:gd name="connsiteY10" fmla="*/ 0 h 1704622"/>
              <a:gd name="connsiteX11" fmla="*/ 1095022 w 1512711"/>
              <a:gd name="connsiteY11" fmla="*/ 33866 h 1704622"/>
              <a:gd name="connsiteX12" fmla="*/ 1241777 w 1512711"/>
              <a:gd name="connsiteY12" fmla="*/ 101600 h 1704622"/>
              <a:gd name="connsiteX13" fmla="*/ 1433689 w 1512711"/>
              <a:gd name="connsiteY13" fmla="*/ 293511 h 1704622"/>
              <a:gd name="connsiteX14" fmla="*/ 1512711 w 1512711"/>
              <a:gd name="connsiteY14" fmla="*/ 575733 h 1704622"/>
              <a:gd name="connsiteX15" fmla="*/ 1478844 w 1512711"/>
              <a:gd name="connsiteY15" fmla="*/ 936978 h 1704622"/>
              <a:gd name="connsiteX16" fmla="*/ 1456266 w 1512711"/>
              <a:gd name="connsiteY16" fmla="*/ 982133 h 1704622"/>
              <a:gd name="connsiteX17" fmla="*/ 1332089 w 1512711"/>
              <a:gd name="connsiteY17" fmla="*/ 1072444 h 1704622"/>
              <a:gd name="connsiteX18" fmla="*/ 1038577 w 1512711"/>
              <a:gd name="connsiteY18" fmla="*/ 1219200 h 1704622"/>
              <a:gd name="connsiteX19" fmla="*/ 846666 w 1512711"/>
              <a:gd name="connsiteY19" fmla="*/ 1456266 h 1704622"/>
              <a:gd name="connsiteX20" fmla="*/ 790222 w 1512711"/>
              <a:gd name="connsiteY20" fmla="*/ 1569155 h 1704622"/>
              <a:gd name="connsiteX21" fmla="*/ 620889 w 1512711"/>
              <a:gd name="connsiteY21" fmla="*/ 1693333 h 1704622"/>
              <a:gd name="connsiteX22" fmla="*/ 553155 w 1512711"/>
              <a:gd name="connsiteY22" fmla="*/ 1704622 h 1704622"/>
              <a:gd name="connsiteX23" fmla="*/ 462844 w 1512711"/>
              <a:gd name="connsiteY23" fmla="*/ 1682044 h 1704622"/>
              <a:gd name="connsiteX24" fmla="*/ 327377 w 1512711"/>
              <a:gd name="connsiteY24" fmla="*/ 1591733 h 1704622"/>
              <a:gd name="connsiteX25" fmla="*/ 282222 w 1512711"/>
              <a:gd name="connsiteY25" fmla="*/ 1512711 h 1704622"/>
              <a:gd name="connsiteX26" fmla="*/ 248355 w 1512711"/>
              <a:gd name="connsiteY26" fmla="*/ 1320800 h 1704622"/>
              <a:gd name="connsiteX27" fmla="*/ 203200 w 1512711"/>
              <a:gd name="connsiteY27" fmla="*/ 1286933 h 1704622"/>
              <a:gd name="connsiteX28" fmla="*/ 146755 w 1512711"/>
              <a:gd name="connsiteY28" fmla="*/ 1264355 h 17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2711" h="1704622">
                <a:moveTo>
                  <a:pt x="146755" y="1264355"/>
                </a:moveTo>
                <a:lnTo>
                  <a:pt x="146755" y="1264355"/>
                </a:lnTo>
                <a:cubicBezTo>
                  <a:pt x="96441" y="1141365"/>
                  <a:pt x="36296" y="1023110"/>
                  <a:pt x="11289" y="891822"/>
                </a:cubicBezTo>
                <a:cubicBezTo>
                  <a:pt x="4213" y="854673"/>
                  <a:pt x="3763" y="816563"/>
                  <a:pt x="0" y="778933"/>
                </a:cubicBezTo>
                <a:cubicBezTo>
                  <a:pt x="26341" y="722489"/>
                  <a:pt x="46975" y="663012"/>
                  <a:pt x="79022" y="609600"/>
                </a:cubicBezTo>
                <a:cubicBezTo>
                  <a:pt x="100096" y="574476"/>
                  <a:pt x="206768" y="448186"/>
                  <a:pt x="248355" y="417689"/>
                </a:cubicBezTo>
                <a:cubicBezTo>
                  <a:pt x="275496" y="397785"/>
                  <a:pt x="309244" y="388878"/>
                  <a:pt x="338666" y="372533"/>
                </a:cubicBezTo>
                <a:cubicBezTo>
                  <a:pt x="377027" y="351221"/>
                  <a:pt x="416167" y="330751"/>
                  <a:pt x="451555" y="304800"/>
                </a:cubicBezTo>
                <a:cubicBezTo>
                  <a:pt x="496333" y="271963"/>
                  <a:pt x="524705" y="226853"/>
                  <a:pt x="553155" y="180622"/>
                </a:cubicBezTo>
                <a:cubicBezTo>
                  <a:pt x="569055" y="154784"/>
                  <a:pt x="577667" y="123831"/>
                  <a:pt x="598311" y="101600"/>
                </a:cubicBezTo>
                <a:cubicBezTo>
                  <a:pt x="674946" y="19071"/>
                  <a:pt x="688405" y="25865"/>
                  <a:pt x="778933" y="0"/>
                </a:cubicBezTo>
                <a:cubicBezTo>
                  <a:pt x="884296" y="11289"/>
                  <a:pt x="991520" y="11146"/>
                  <a:pt x="1095022" y="33866"/>
                </a:cubicBezTo>
                <a:cubicBezTo>
                  <a:pt x="1147646" y="45418"/>
                  <a:pt x="1195755" y="73587"/>
                  <a:pt x="1241777" y="101600"/>
                </a:cubicBezTo>
                <a:cubicBezTo>
                  <a:pt x="1314977" y="146157"/>
                  <a:pt x="1390245" y="218472"/>
                  <a:pt x="1433689" y="293511"/>
                </a:cubicBezTo>
                <a:cubicBezTo>
                  <a:pt x="1484512" y="381296"/>
                  <a:pt x="1493209" y="478223"/>
                  <a:pt x="1512711" y="575733"/>
                </a:cubicBezTo>
                <a:cubicBezTo>
                  <a:pt x="1501422" y="696148"/>
                  <a:pt x="1495482" y="817185"/>
                  <a:pt x="1478844" y="936978"/>
                </a:cubicBezTo>
                <a:cubicBezTo>
                  <a:pt x="1476529" y="953646"/>
                  <a:pt x="1468632" y="970719"/>
                  <a:pt x="1456266" y="982133"/>
                </a:cubicBezTo>
                <a:cubicBezTo>
                  <a:pt x="1418658" y="1016848"/>
                  <a:pt x="1376601" y="1047180"/>
                  <a:pt x="1332089" y="1072444"/>
                </a:cubicBezTo>
                <a:cubicBezTo>
                  <a:pt x="1236958" y="1126437"/>
                  <a:pt x="1038577" y="1219200"/>
                  <a:pt x="1038577" y="1219200"/>
                </a:cubicBezTo>
                <a:cubicBezTo>
                  <a:pt x="951650" y="1314821"/>
                  <a:pt x="911082" y="1348906"/>
                  <a:pt x="846666" y="1456266"/>
                </a:cubicBezTo>
                <a:cubicBezTo>
                  <a:pt x="825020" y="1492342"/>
                  <a:pt x="814484" y="1534784"/>
                  <a:pt x="790222" y="1569155"/>
                </a:cubicBezTo>
                <a:cubicBezTo>
                  <a:pt x="746285" y="1631400"/>
                  <a:pt x="691317" y="1668180"/>
                  <a:pt x="620889" y="1693333"/>
                </a:cubicBezTo>
                <a:cubicBezTo>
                  <a:pt x="599333" y="1701031"/>
                  <a:pt x="575733" y="1700859"/>
                  <a:pt x="553155" y="1704622"/>
                </a:cubicBezTo>
                <a:cubicBezTo>
                  <a:pt x="523051" y="1697096"/>
                  <a:pt x="491655" y="1693568"/>
                  <a:pt x="462844" y="1682044"/>
                </a:cubicBezTo>
                <a:cubicBezTo>
                  <a:pt x="405733" y="1659200"/>
                  <a:pt x="373494" y="1628627"/>
                  <a:pt x="327377" y="1591733"/>
                </a:cubicBezTo>
                <a:cubicBezTo>
                  <a:pt x="312325" y="1565392"/>
                  <a:pt x="293890" y="1540715"/>
                  <a:pt x="282222" y="1512711"/>
                </a:cubicBezTo>
                <a:cubicBezTo>
                  <a:pt x="264337" y="1469786"/>
                  <a:pt x="268405" y="1335838"/>
                  <a:pt x="248355" y="1320800"/>
                </a:cubicBezTo>
                <a:cubicBezTo>
                  <a:pt x="233303" y="1309511"/>
                  <a:pt x="217485" y="1299178"/>
                  <a:pt x="203200" y="1286933"/>
                </a:cubicBezTo>
                <a:cubicBezTo>
                  <a:pt x="160585" y="1250405"/>
                  <a:pt x="156162" y="1268118"/>
                  <a:pt x="146755" y="1264355"/>
                </a:cubicBezTo>
                <a:close/>
              </a:path>
            </a:pathLst>
          </a:cu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063081D-911E-7F6D-0ACD-DB3122BEC0AC}"/>
              </a:ext>
            </a:extLst>
          </p:cNvPr>
          <p:cNvSpPr txBox="1"/>
          <p:nvPr/>
        </p:nvSpPr>
        <p:spPr>
          <a:xfrm>
            <a:off x="6804248" y="1196752"/>
            <a:ext cx="1800493" cy="369332"/>
          </a:xfrm>
          <a:prstGeom prst="rect">
            <a:avLst/>
          </a:prstGeom>
          <a:noFill/>
        </p:spPr>
        <p:txBody>
          <a:bodyPr wrap="none" rtlCol="0">
            <a:spAutoFit/>
          </a:bodyPr>
          <a:lstStyle/>
          <a:p>
            <a:r>
              <a:rPr kumimoji="1" lang="ja-JP" altLang="en-US" dirty="0"/>
              <a:t>マクロな液相へ</a:t>
            </a:r>
          </a:p>
        </p:txBody>
      </p:sp>
      <p:grpSp>
        <p:nvGrpSpPr>
          <p:cNvPr id="34" name="グループ化 33">
            <a:extLst>
              <a:ext uri="{FF2B5EF4-FFF2-40B4-BE49-F238E27FC236}">
                <a16:creationId xmlns:a16="http://schemas.microsoft.com/office/drawing/2014/main" id="{1A8FC96D-9006-DF21-3038-5643044B70D4}"/>
              </a:ext>
            </a:extLst>
          </p:cNvPr>
          <p:cNvGrpSpPr/>
          <p:nvPr/>
        </p:nvGrpSpPr>
        <p:grpSpPr>
          <a:xfrm>
            <a:off x="3131840" y="4437112"/>
            <a:ext cx="1736576" cy="1736576"/>
            <a:chOff x="2331368" y="4500736"/>
            <a:chExt cx="648072" cy="648072"/>
          </a:xfrm>
        </p:grpSpPr>
        <p:sp>
          <p:nvSpPr>
            <p:cNvPr id="26" name="楕円 25">
              <a:extLst>
                <a:ext uri="{FF2B5EF4-FFF2-40B4-BE49-F238E27FC236}">
                  <a16:creationId xmlns:a16="http://schemas.microsoft.com/office/drawing/2014/main" id="{44F72571-E8A2-DFE9-5A83-55AF7A9EA5D7}"/>
                </a:ext>
              </a:extLst>
            </p:cNvPr>
            <p:cNvSpPr/>
            <p:nvPr/>
          </p:nvSpPr>
          <p:spPr>
            <a:xfrm>
              <a:off x="2547392" y="4716760"/>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4E939982-7E9F-249F-9C57-D3AAEE3D0F7E}"/>
                </a:ext>
              </a:extLst>
            </p:cNvPr>
            <p:cNvSpPr/>
            <p:nvPr/>
          </p:nvSpPr>
          <p:spPr>
            <a:xfrm>
              <a:off x="2699792"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F66C92-2EBE-0256-E66A-D0C97A1DB5D4}"/>
                </a:ext>
              </a:extLst>
            </p:cNvPr>
            <p:cNvSpPr/>
            <p:nvPr/>
          </p:nvSpPr>
          <p:spPr>
            <a:xfrm>
              <a:off x="2475384" y="49327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FC339C23-9328-5050-CE6C-A3C761BA303B}"/>
                </a:ext>
              </a:extLst>
            </p:cNvPr>
            <p:cNvSpPr/>
            <p:nvPr/>
          </p:nvSpPr>
          <p:spPr>
            <a:xfrm>
              <a:off x="2763416" y="46447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A714928-77A2-CD9B-B4E3-08CDC9C19119}"/>
                </a:ext>
              </a:extLst>
            </p:cNvPr>
            <p:cNvSpPr/>
            <p:nvPr/>
          </p:nvSpPr>
          <p:spPr>
            <a:xfrm>
              <a:off x="2619400"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6D4B267-49A3-5B1B-DFAD-A4D14E861BE8}"/>
                </a:ext>
              </a:extLst>
            </p:cNvPr>
            <p:cNvSpPr/>
            <p:nvPr/>
          </p:nvSpPr>
          <p:spPr>
            <a:xfrm>
              <a:off x="2403376"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246AA2E-ABA4-323B-AC37-29A98115D4AF}"/>
                </a:ext>
              </a:extLst>
            </p:cNvPr>
            <p:cNvSpPr/>
            <p:nvPr/>
          </p:nvSpPr>
          <p:spPr>
            <a:xfrm>
              <a:off x="2331368" y="47167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C9BE05D2-3CA0-FA80-0DAF-8DB9D0E692EE}"/>
              </a:ext>
            </a:extLst>
          </p:cNvPr>
          <p:cNvSpPr txBox="1"/>
          <p:nvPr/>
        </p:nvSpPr>
        <p:spPr>
          <a:xfrm>
            <a:off x="395536" y="3645024"/>
            <a:ext cx="5109091" cy="461665"/>
          </a:xfrm>
          <a:prstGeom prst="rect">
            <a:avLst/>
          </a:prstGeom>
          <a:noFill/>
        </p:spPr>
        <p:txBody>
          <a:bodyPr wrap="none" rtlCol="0">
            <a:spAutoFit/>
          </a:bodyPr>
          <a:lstStyle/>
          <a:p>
            <a:r>
              <a:rPr lang="ja-JP" altLang="en-US" sz="2400" dirty="0"/>
              <a:t>液滴は</a:t>
            </a:r>
            <a:r>
              <a:rPr kumimoji="1" lang="ja-JP" altLang="en-US" sz="2400" dirty="0"/>
              <a:t>界面自由エネルギーを損する</a:t>
            </a:r>
          </a:p>
        </p:txBody>
      </p:sp>
      <p:sp>
        <p:nvSpPr>
          <p:cNvPr id="35" name="テキスト ボックス 34">
            <a:extLst>
              <a:ext uri="{FF2B5EF4-FFF2-40B4-BE49-F238E27FC236}">
                <a16:creationId xmlns:a16="http://schemas.microsoft.com/office/drawing/2014/main" id="{E2A9C609-64A3-0540-6E78-036D23FFDFB0}"/>
              </a:ext>
            </a:extLst>
          </p:cNvPr>
          <p:cNvSpPr txBox="1"/>
          <p:nvPr/>
        </p:nvSpPr>
        <p:spPr>
          <a:xfrm>
            <a:off x="755576" y="4797152"/>
            <a:ext cx="1569660" cy="369332"/>
          </a:xfrm>
          <a:prstGeom prst="rect">
            <a:avLst/>
          </a:prstGeom>
          <a:noFill/>
        </p:spPr>
        <p:txBody>
          <a:bodyPr wrap="none" rtlCol="0">
            <a:spAutoFit/>
          </a:bodyPr>
          <a:lstStyle/>
          <a:p>
            <a:r>
              <a:rPr kumimoji="1" lang="ja-JP" altLang="en-US" dirty="0"/>
              <a:t>こいつは幸せ</a:t>
            </a:r>
          </a:p>
        </p:txBody>
      </p:sp>
      <p:sp>
        <p:nvSpPr>
          <p:cNvPr id="36" name="テキスト ボックス 35">
            <a:extLst>
              <a:ext uri="{FF2B5EF4-FFF2-40B4-BE49-F238E27FC236}">
                <a16:creationId xmlns:a16="http://schemas.microsoft.com/office/drawing/2014/main" id="{2761C470-8009-0743-A21A-11803722844F}"/>
              </a:ext>
            </a:extLst>
          </p:cNvPr>
          <p:cNvSpPr txBox="1"/>
          <p:nvPr/>
        </p:nvSpPr>
        <p:spPr>
          <a:xfrm>
            <a:off x="6156176" y="5121907"/>
            <a:ext cx="2031325" cy="369332"/>
          </a:xfrm>
          <a:prstGeom prst="rect">
            <a:avLst/>
          </a:prstGeom>
          <a:noFill/>
        </p:spPr>
        <p:txBody>
          <a:bodyPr wrap="none" rtlCol="0">
            <a:spAutoFit/>
          </a:bodyPr>
          <a:lstStyle/>
          <a:p>
            <a:r>
              <a:rPr kumimoji="1" lang="ja-JP" altLang="en-US" dirty="0"/>
              <a:t>こいつらは不幸せ</a:t>
            </a:r>
          </a:p>
        </p:txBody>
      </p:sp>
      <p:cxnSp>
        <p:nvCxnSpPr>
          <p:cNvPr id="38" name="直線矢印コネクタ 37">
            <a:extLst>
              <a:ext uri="{FF2B5EF4-FFF2-40B4-BE49-F238E27FC236}">
                <a16:creationId xmlns:a16="http://schemas.microsoft.com/office/drawing/2014/main" id="{56552DB2-875D-E448-8608-608D3776B094}"/>
              </a:ext>
            </a:extLst>
          </p:cNvPr>
          <p:cNvCxnSpPr>
            <a:stCxn id="35" idx="3"/>
            <a:endCxn id="26" idx="1"/>
          </p:cNvCxnSpPr>
          <p:nvPr/>
        </p:nvCxnSpPr>
        <p:spPr>
          <a:xfrm>
            <a:off x="2325236" y="4981818"/>
            <a:ext cx="1470235" cy="11892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3EE39758-D423-5289-A861-19B6A1610605}"/>
              </a:ext>
            </a:extLst>
          </p:cNvPr>
          <p:cNvCxnSpPr>
            <a:stCxn id="36" idx="1"/>
            <a:endCxn id="27" idx="6"/>
          </p:cNvCxnSpPr>
          <p:nvPr/>
        </p:nvCxnSpPr>
        <p:spPr>
          <a:xfrm rot="10800000" flipV="1">
            <a:off x="4697930" y="5306572"/>
            <a:ext cx="1458247" cy="407199"/>
          </a:xfrm>
          <a:prstGeom prst="bentConnector3">
            <a:avLst>
              <a:gd name="adj1" fmla="val 4458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338790F9-9017-5E21-B72D-6632860B00B5}"/>
              </a:ext>
            </a:extLst>
          </p:cNvPr>
          <p:cNvCxnSpPr>
            <a:stCxn id="36" idx="1"/>
            <a:endCxn id="29" idx="6"/>
          </p:cNvCxnSpPr>
          <p:nvPr/>
        </p:nvCxnSpPr>
        <p:spPr>
          <a:xfrm rot="10800000">
            <a:off x="4868416" y="5112449"/>
            <a:ext cx="1287760" cy="19412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35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DF9B97-2948-D23A-0340-E8550A71ADDE}"/>
              </a:ext>
            </a:extLst>
          </p:cNvPr>
          <p:cNvSpPr>
            <a:spLocks noGrp="1"/>
          </p:cNvSpPr>
          <p:nvPr>
            <p:ph type="body" sz="quarter" idx="10"/>
          </p:nvPr>
        </p:nvSpPr>
        <p:spPr/>
        <p:txBody>
          <a:bodyPr/>
          <a:lstStyle/>
          <a:p>
            <a:r>
              <a:rPr kumimoji="1" lang="ja-JP" altLang="en-US" dirty="0"/>
              <a:t>液滴のダイナミクス</a:t>
            </a:r>
          </a:p>
        </p:txBody>
      </p:sp>
      <p:sp>
        <p:nvSpPr>
          <p:cNvPr id="4" name="フリーフォーム: 図形 3">
            <a:extLst>
              <a:ext uri="{FF2B5EF4-FFF2-40B4-BE49-F238E27FC236}">
                <a16:creationId xmlns:a16="http://schemas.microsoft.com/office/drawing/2014/main" id="{BC1906CA-6B82-000E-ED0A-4646CB92BFDD}"/>
              </a:ext>
            </a:extLst>
          </p:cNvPr>
          <p:cNvSpPr/>
          <p:nvPr/>
        </p:nvSpPr>
        <p:spPr>
          <a:xfrm>
            <a:off x="2771800" y="1988840"/>
            <a:ext cx="3750651" cy="2980145"/>
          </a:xfrm>
          <a:custGeom>
            <a:avLst/>
            <a:gdLst>
              <a:gd name="connsiteX0" fmla="*/ 0 w 4086578"/>
              <a:gd name="connsiteY0" fmla="*/ 56445 h 3521268"/>
              <a:gd name="connsiteX1" fmla="*/ 733778 w 4086578"/>
              <a:gd name="connsiteY1" fmla="*/ 2506134 h 3521268"/>
              <a:gd name="connsiteX2" fmla="*/ 1682044 w 4086578"/>
              <a:gd name="connsiteY2" fmla="*/ 1794934 h 3521268"/>
              <a:gd name="connsiteX3" fmla="*/ 2765778 w 4086578"/>
              <a:gd name="connsiteY3" fmla="*/ 3488267 h 3521268"/>
              <a:gd name="connsiteX4" fmla="*/ 4086578 w 4086578"/>
              <a:gd name="connsiteY4" fmla="*/ 0 h 352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78" h="3521268">
                <a:moveTo>
                  <a:pt x="0" y="56445"/>
                </a:moveTo>
                <a:cubicBezTo>
                  <a:pt x="226718" y="1136415"/>
                  <a:pt x="453437" y="2216386"/>
                  <a:pt x="733778" y="2506134"/>
                </a:cubicBezTo>
                <a:cubicBezTo>
                  <a:pt x="1014119" y="2795882"/>
                  <a:pt x="1343377" y="1631245"/>
                  <a:pt x="1682044" y="1794934"/>
                </a:cubicBezTo>
                <a:cubicBezTo>
                  <a:pt x="2020711" y="1958623"/>
                  <a:pt x="2365022" y="3787423"/>
                  <a:pt x="2765778" y="3488267"/>
                </a:cubicBezTo>
                <a:cubicBezTo>
                  <a:pt x="3166534" y="3189111"/>
                  <a:pt x="3626556" y="1594555"/>
                  <a:pt x="408657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129BB07D-C0D0-798E-009B-80E74D891567}"/>
              </a:ext>
            </a:extLst>
          </p:cNvPr>
          <p:cNvCxnSpPr/>
          <p:nvPr/>
        </p:nvCxnSpPr>
        <p:spPr>
          <a:xfrm>
            <a:off x="2555776" y="5085184"/>
            <a:ext cx="36004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3EE655E-301B-5B69-9F27-F778FEE21963}"/>
              </a:ext>
            </a:extLst>
          </p:cNvPr>
          <p:cNvSpPr txBox="1"/>
          <p:nvPr/>
        </p:nvSpPr>
        <p:spPr>
          <a:xfrm>
            <a:off x="6228184" y="4931876"/>
            <a:ext cx="646331" cy="369332"/>
          </a:xfrm>
          <a:prstGeom prst="rect">
            <a:avLst/>
          </a:prstGeom>
          <a:noFill/>
        </p:spPr>
        <p:txBody>
          <a:bodyPr wrap="none" rtlCol="0">
            <a:spAutoFit/>
          </a:bodyPr>
          <a:lstStyle/>
          <a:p>
            <a:r>
              <a:rPr kumimoji="1" lang="ja-JP" altLang="en-US" dirty="0"/>
              <a:t>密度</a:t>
            </a:r>
          </a:p>
        </p:txBody>
      </p:sp>
      <p:sp>
        <p:nvSpPr>
          <p:cNvPr id="8" name="楕円 7">
            <a:extLst>
              <a:ext uri="{FF2B5EF4-FFF2-40B4-BE49-F238E27FC236}">
                <a16:creationId xmlns:a16="http://schemas.microsoft.com/office/drawing/2014/main" id="{10D40298-2E72-5CCB-7AC2-04BF082F5ED3}"/>
              </a:ext>
            </a:extLst>
          </p:cNvPr>
          <p:cNvSpPr/>
          <p:nvPr/>
        </p:nvSpPr>
        <p:spPr>
          <a:xfrm>
            <a:off x="3419872" y="386104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9819426-0A64-B068-6BBE-2494EA35AD80}"/>
              </a:ext>
            </a:extLst>
          </p:cNvPr>
          <p:cNvSpPr/>
          <p:nvPr/>
        </p:nvSpPr>
        <p:spPr>
          <a:xfrm>
            <a:off x="5076056" y="4653136"/>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08FA09B8-5685-09CB-420A-D590D87C51B8}"/>
              </a:ext>
            </a:extLst>
          </p:cNvPr>
          <p:cNvSpPr/>
          <p:nvPr/>
        </p:nvSpPr>
        <p:spPr>
          <a:xfrm>
            <a:off x="3574516" y="3086344"/>
            <a:ext cx="1569155" cy="1379781"/>
          </a:xfrm>
          <a:custGeom>
            <a:avLst/>
            <a:gdLst>
              <a:gd name="connsiteX0" fmla="*/ 0 w 1569155"/>
              <a:gd name="connsiteY0" fmla="*/ 792759 h 1379781"/>
              <a:gd name="connsiteX1" fmla="*/ 790222 w 1569155"/>
              <a:gd name="connsiteY1" fmla="*/ 13826 h 1379781"/>
              <a:gd name="connsiteX2" fmla="*/ 1569155 w 1569155"/>
              <a:gd name="connsiteY2" fmla="*/ 1379781 h 1379781"/>
            </a:gdLst>
            <a:ahLst/>
            <a:cxnLst>
              <a:cxn ang="0">
                <a:pos x="connsiteX0" y="connsiteY0"/>
              </a:cxn>
              <a:cxn ang="0">
                <a:pos x="connsiteX1" y="connsiteY1"/>
              </a:cxn>
              <a:cxn ang="0">
                <a:pos x="connsiteX2" y="connsiteY2"/>
              </a:cxn>
            </a:cxnLst>
            <a:rect l="l" t="t" r="r" b="b"/>
            <a:pathLst>
              <a:path w="1569155" h="1379781">
                <a:moveTo>
                  <a:pt x="0" y="792759"/>
                </a:moveTo>
                <a:cubicBezTo>
                  <a:pt x="264348" y="354374"/>
                  <a:pt x="528696" y="-84011"/>
                  <a:pt x="790222" y="13826"/>
                </a:cubicBezTo>
                <a:cubicBezTo>
                  <a:pt x="1051748" y="111663"/>
                  <a:pt x="1310451" y="745722"/>
                  <a:pt x="1569155" y="13797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530F351-8D58-960A-A42F-2E12B4E7A7F9}"/>
              </a:ext>
            </a:extLst>
          </p:cNvPr>
          <p:cNvCxnSpPr/>
          <p:nvPr/>
        </p:nvCxnSpPr>
        <p:spPr>
          <a:xfrm flipV="1">
            <a:off x="2699792" y="1412776"/>
            <a:ext cx="0" cy="38884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E1242A7-C825-D4C4-D4F5-CC1B24DAE983}"/>
              </a:ext>
            </a:extLst>
          </p:cNvPr>
          <p:cNvSpPr txBox="1"/>
          <p:nvPr/>
        </p:nvSpPr>
        <p:spPr>
          <a:xfrm>
            <a:off x="1907704" y="980728"/>
            <a:ext cx="1800493" cy="369332"/>
          </a:xfrm>
          <a:prstGeom prst="rect">
            <a:avLst/>
          </a:prstGeom>
          <a:noFill/>
        </p:spPr>
        <p:txBody>
          <a:bodyPr wrap="none" rtlCol="0">
            <a:spAutoFit/>
          </a:bodyPr>
          <a:lstStyle/>
          <a:p>
            <a:r>
              <a:rPr kumimoji="1" lang="ja-JP" altLang="en-US" dirty="0"/>
              <a:t>自由エネルギー</a:t>
            </a:r>
          </a:p>
        </p:txBody>
      </p:sp>
      <p:sp>
        <p:nvSpPr>
          <p:cNvPr id="3" name="テキスト ボックス 2">
            <a:extLst>
              <a:ext uri="{FF2B5EF4-FFF2-40B4-BE49-F238E27FC236}">
                <a16:creationId xmlns:a16="http://schemas.microsoft.com/office/drawing/2014/main" id="{72742E0E-09F9-F723-C3E1-8DE1E7924B48}"/>
              </a:ext>
            </a:extLst>
          </p:cNvPr>
          <p:cNvSpPr txBox="1"/>
          <p:nvPr/>
        </p:nvSpPr>
        <p:spPr>
          <a:xfrm>
            <a:off x="755576" y="3356992"/>
            <a:ext cx="1620957" cy="523220"/>
          </a:xfrm>
          <a:prstGeom prst="rect">
            <a:avLst/>
          </a:prstGeom>
          <a:noFill/>
        </p:spPr>
        <p:txBody>
          <a:bodyPr wrap="none" rtlCol="0">
            <a:spAutoFit/>
          </a:bodyPr>
          <a:lstStyle/>
          <a:p>
            <a:r>
              <a:rPr kumimoji="1" lang="ja-JP" altLang="en-US" sz="2800"/>
              <a:t>いまココ</a:t>
            </a:r>
          </a:p>
        </p:txBody>
      </p:sp>
      <p:sp>
        <p:nvSpPr>
          <p:cNvPr id="15" name="テキスト ボックス 14">
            <a:extLst>
              <a:ext uri="{FF2B5EF4-FFF2-40B4-BE49-F238E27FC236}">
                <a16:creationId xmlns:a16="http://schemas.microsoft.com/office/drawing/2014/main" id="{D78BDD36-EE9D-DDF4-17D4-5824CA8A9AFE}"/>
              </a:ext>
            </a:extLst>
          </p:cNvPr>
          <p:cNvSpPr txBox="1"/>
          <p:nvPr/>
        </p:nvSpPr>
        <p:spPr>
          <a:xfrm>
            <a:off x="6156176" y="4293096"/>
            <a:ext cx="2698175" cy="523220"/>
          </a:xfrm>
          <a:prstGeom prst="rect">
            <a:avLst/>
          </a:prstGeom>
          <a:noFill/>
        </p:spPr>
        <p:txBody>
          <a:bodyPr wrap="none" rtlCol="0">
            <a:spAutoFit/>
          </a:bodyPr>
          <a:lstStyle/>
          <a:p>
            <a:r>
              <a:rPr kumimoji="1" lang="ja-JP" altLang="en-US" sz="2800"/>
              <a:t>ココにいきたい</a:t>
            </a:r>
          </a:p>
        </p:txBody>
      </p:sp>
      <p:cxnSp>
        <p:nvCxnSpPr>
          <p:cNvPr id="11" name="直線コネクタ 10">
            <a:extLst>
              <a:ext uri="{FF2B5EF4-FFF2-40B4-BE49-F238E27FC236}">
                <a16:creationId xmlns:a16="http://schemas.microsoft.com/office/drawing/2014/main" id="{FAB81731-97F3-7BCC-16E4-1FC1AD9CA6AE}"/>
              </a:ext>
            </a:extLst>
          </p:cNvPr>
          <p:cNvCxnSpPr/>
          <p:nvPr/>
        </p:nvCxnSpPr>
        <p:spPr>
          <a:xfrm>
            <a:off x="3491880" y="4293096"/>
            <a:ext cx="0" cy="10081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D483D4F-97FC-9F50-3992-3A9EA1F9256F}"/>
              </a:ext>
            </a:extLst>
          </p:cNvPr>
          <p:cNvCxnSpPr>
            <a:cxnSpLocks/>
          </p:cNvCxnSpPr>
          <p:nvPr/>
        </p:nvCxnSpPr>
        <p:spPr>
          <a:xfrm>
            <a:off x="5220072" y="4869160"/>
            <a:ext cx="0" cy="4320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394E342-8522-7D48-6053-F440D5B1044C}"/>
              </a:ext>
            </a:extLst>
          </p:cNvPr>
          <p:cNvSpPr txBox="1"/>
          <p:nvPr/>
        </p:nvSpPr>
        <p:spPr>
          <a:xfrm>
            <a:off x="3205589" y="5374957"/>
            <a:ext cx="646331" cy="646331"/>
          </a:xfrm>
          <a:prstGeom prst="rect">
            <a:avLst/>
          </a:prstGeom>
          <a:noFill/>
        </p:spPr>
        <p:txBody>
          <a:bodyPr wrap="none" rtlCol="0">
            <a:spAutoFit/>
          </a:bodyPr>
          <a:lstStyle/>
          <a:p>
            <a:r>
              <a:rPr kumimoji="1" lang="ja-JP" altLang="en-US"/>
              <a:t>気相</a:t>
            </a:r>
            <a:endParaRPr kumimoji="1" lang="en-US" altLang="ja-JP"/>
          </a:p>
          <a:p>
            <a:r>
              <a:rPr lang="ja-JP" altLang="en-US"/>
              <a:t>密度</a:t>
            </a:r>
            <a:endParaRPr kumimoji="1" lang="ja-JP" altLang="en-US"/>
          </a:p>
        </p:txBody>
      </p:sp>
      <p:sp>
        <p:nvSpPr>
          <p:cNvPr id="19" name="テキスト ボックス 18">
            <a:extLst>
              <a:ext uri="{FF2B5EF4-FFF2-40B4-BE49-F238E27FC236}">
                <a16:creationId xmlns:a16="http://schemas.microsoft.com/office/drawing/2014/main" id="{E3B40876-D36F-36FC-64F1-A0B7DCE7FE11}"/>
              </a:ext>
            </a:extLst>
          </p:cNvPr>
          <p:cNvSpPr txBox="1"/>
          <p:nvPr/>
        </p:nvSpPr>
        <p:spPr>
          <a:xfrm>
            <a:off x="4861773" y="5374957"/>
            <a:ext cx="646331" cy="646331"/>
          </a:xfrm>
          <a:prstGeom prst="rect">
            <a:avLst/>
          </a:prstGeom>
          <a:noFill/>
        </p:spPr>
        <p:txBody>
          <a:bodyPr wrap="none" rtlCol="0">
            <a:spAutoFit/>
          </a:bodyPr>
          <a:lstStyle/>
          <a:p>
            <a:r>
              <a:rPr kumimoji="1" lang="ja-JP" altLang="en-US"/>
              <a:t>液相</a:t>
            </a:r>
            <a:endParaRPr kumimoji="1" lang="en-US" altLang="ja-JP"/>
          </a:p>
          <a:p>
            <a:r>
              <a:rPr lang="ja-JP" altLang="en-US"/>
              <a:t>密度</a:t>
            </a:r>
            <a:endParaRPr kumimoji="1" lang="ja-JP" altLang="en-US"/>
          </a:p>
        </p:txBody>
      </p:sp>
      <p:sp>
        <p:nvSpPr>
          <p:cNvPr id="20" name="テキスト ボックス 19">
            <a:extLst>
              <a:ext uri="{FF2B5EF4-FFF2-40B4-BE49-F238E27FC236}">
                <a16:creationId xmlns:a16="http://schemas.microsoft.com/office/drawing/2014/main" id="{D8E9F405-0D74-19A7-A9C0-7D5A7B094246}"/>
              </a:ext>
            </a:extLst>
          </p:cNvPr>
          <p:cNvSpPr txBox="1"/>
          <p:nvPr/>
        </p:nvSpPr>
        <p:spPr>
          <a:xfrm>
            <a:off x="3275856" y="2132856"/>
            <a:ext cx="2723823" cy="646331"/>
          </a:xfrm>
          <a:prstGeom prst="rect">
            <a:avLst/>
          </a:prstGeom>
          <a:noFill/>
        </p:spPr>
        <p:txBody>
          <a:bodyPr wrap="none" rtlCol="0">
            <a:spAutoFit/>
          </a:bodyPr>
          <a:lstStyle/>
          <a:p>
            <a:r>
              <a:rPr kumimoji="1" lang="ja-JP" altLang="en-US"/>
              <a:t>ここを乗り越えなければ</a:t>
            </a:r>
            <a:endParaRPr kumimoji="1" lang="en-US" altLang="ja-JP"/>
          </a:p>
          <a:p>
            <a:r>
              <a:rPr lang="ja-JP" altLang="en-US"/>
              <a:t>ならない</a:t>
            </a:r>
            <a:endParaRPr kumimoji="1" lang="ja-JP" altLang="en-US"/>
          </a:p>
        </p:txBody>
      </p:sp>
    </p:spTree>
    <p:extLst>
      <p:ext uri="{BB962C8B-B14F-4D97-AF65-F5344CB8AC3E}">
        <p14:creationId xmlns:p14="http://schemas.microsoft.com/office/powerpoint/2010/main" val="395233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FED11F-91FF-EF21-3A71-8CA1C1E817D0}"/>
              </a:ext>
            </a:extLst>
          </p:cNvPr>
          <p:cNvSpPr>
            <a:spLocks noGrp="1"/>
          </p:cNvSpPr>
          <p:nvPr>
            <p:ph type="body" sz="quarter" idx="10"/>
          </p:nvPr>
        </p:nvSpPr>
        <p:spPr/>
        <p:txBody>
          <a:bodyPr/>
          <a:lstStyle/>
          <a:p>
            <a:r>
              <a:rPr lang="ja-JP" altLang="en-US"/>
              <a:t>相転移とは</a:t>
            </a:r>
            <a:endParaRPr kumimoji="1" lang="ja-JP" altLang="en-US"/>
          </a:p>
        </p:txBody>
      </p:sp>
      <p:pic>
        <p:nvPicPr>
          <p:cNvPr id="1026" name="Picture 2" descr="コップと水のイラスト">
            <a:extLst>
              <a:ext uri="{FF2B5EF4-FFF2-40B4-BE49-F238E27FC236}">
                <a16:creationId xmlns:a16="http://schemas.microsoft.com/office/drawing/2014/main" id="{9528EA85-157E-BA0F-9E62-7E9870807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3284984"/>
            <a:ext cx="1043396"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氷のイラスト「アイスキューブ」">
            <a:extLst>
              <a:ext uri="{FF2B5EF4-FFF2-40B4-BE49-F238E27FC236}">
                <a16:creationId xmlns:a16="http://schemas.microsoft.com/office/drawing/2014/main" id="{AABEBCE4-F003-7D48-92D7-FA0A4575F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84984"/>
            <a:ext cx="190914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やかんがストーブの上に置かれたイラスト">
            <a:extLst>
              <a:ext uri="{FF2B5EF4-FFF2-40B4-BE49-F238E27FC236}">
                <a16:creationId xmlns:a16="http://schemas.microsoft.com/office/drawing/2014/main" id="{EC9A345E-FEE2-B888-FA04-1E92C95F39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3284984"/>
            <a:ext cx="1263741"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1C33B41-CC25-7BA4-6BF2-CFE9819CE089}"/>
              </a:ext>
            </a:extLst>
          </p:cNvPr>
          <p:cNvSpPr txBox="1"/>
          <p:nvPr/>
        </p:nvSpPr>
        <p:spPr>
          <a:xfrm>
            <a:off x="755576" y="1988840"/>
            <a:ext cx="7366119" cy="523220"/>
          </a:xfrm>
          <a:prstGeom prst="rect">
            <a:avLst/>
          </a:prstGeom>
          <a:noFill/>
        </p:spPr>
        <p:txBody>
          <a:bodyPr wrap="none" rtlCol="0">
            <a:spAutoFit/>
          </a:bodyPr>
          <a:lstStyle/>
          <a:p>
            <a:r>
              <a:rPr kumimoji="1" lang="ja-JP" altLang="en-US" sz="2800"/>
              <a:t>水は、温度や圧力によって様々な状態をとる</a:t>
            </a:r>
          </a:p>
        </p:txBody>
      </p:sp>
      <p:sp>
        <p:nvSpPr>
          <p:cNvPr id="4" name="テキスト ボックス 3">
            <a:extLst>
              <a:ext uri="{FF2B5EF4-FFF2-40B4-BE49-F238E27FC236}">
                <a16:creationId xmlns:a16="http://schemas.microsoft.com/office/drawing/2014/main" id="{4883D76E-1073-4353-F38A-380E4D40E7A2}"/>
              </a:ext>
            </a:extLst>
          </p:cNvPr>
          <p:cNvSpPr txBox="1"/>
          <p:nvPr/>
        </p:nvSpPr>
        <p:spPr>
          <a:xfrm>
            <a:off x="755576" y="2636912"/>
            <a:ext cx="1502334" cy="523220"/>
          </a:xfrm>
          <a:prstGeom prst="rect">
            <a:avLst/>
          </a:prstGeom>
          <a:noFill/>
        </p:spPr>
        <p:txBody>
          <a:bodyPr wrap="none" rtlCol="0">
            <a:spAutoFit/>
          </a:bodyPr>
          <a:lstStyle/>
          <a:p>
            <a:r>
              <a:rPr lang="ja-JP" altLang="en-US" sz="2800"/>
              <a:t>固体</a:t>
            </a:r>
            <a:r>
              <a:rPr lang="en-US" altLang="ja-JP" sz="2800"/>
              <a:t>(</a:t>
            </a:r>
            <a:r>
              <a:rPr lang="ja-JP" altLang="en-US" sz="2800"/>
              <a:t>氷</a:t>
            </a:r>
            <a:r>
              <a:rPr lang="en-US" altLang="ja-JP" sz="2800"/>
              <a:t>)</a:t>
            </a:r>
            <a:endParaRPr kumimoji="1" lang="ja-JP" altLang="en-US" sz="2800"/>
          </a:p>
        </p:txBody>
      </p:sp>
      <p:sp>
        <p:nvSpPr>
          <p:cNvPr id="9" name="テキスト ボックス 8">
            <a:extLst>
              <a:ext uri="{FF2B5EF4-FFF2-40B4-BE49-F238E27FC236}">
                <a16:creationId xmlns:a16="http://schemas.microsoft.com/office/drawing/2014/main" id="{8B75E536-2F03-D6EE-62CA-177468131CFD}"/>
              </a:ext>
            </a:extLst>
          </p:cNvPr>
          <p:cNvSpPr txBox="1"/>
          <p:nvPr/>
        </p:nvSpPr>
        <p:spPr>
          <a:xfrm>
            <a:off x="3563888" y="2636912"/>
            <a:ext cx="1502334" cy="523220"/>
          </a:xfrm>
          <a:prstGeom prst="rect">
            <a:avLst/>
          </a:prstGeom>
          <a:noFill/>
        </p:spPr>
        <p:txBody>
          <a:bodyPr wrap="none" rtlCol="0">
            <a:spAutoFit/>
          </a:bodyPr>
          <a:lstStyle/>
          <a:p>
            <a:r>
              <a:rPr lang="ja-JP" altLang="en-US" sz="2800"/>
              <a:t>液体</a:t>
            </a:r>
            <a:r>
              <a:rPr lang="en-US" altLang="ja-JP" sz="2800"/>
              <a:t>(</a:t>
            </a:r>
            <a:r>
              <a:rPr lang="ja-JP" altLang="en-US" sz="2800"/>
              <a:t>水</a:t>
            </a:r>
            <a:r>
              <a:rPr lang="en-US" altLang="ja-JP" sz="2800"/>
              <a:t>)</a:t>
            </a:r>
            <a:endParaRPr kumimoji="1" lang="ja-JP" altLang="en-US" sz="2800"/>
          </a:p>
        </p:txBody>
      </p:sp>
      <p:sp>
        <p:nvSpPr>
          <p:cNvPr id="10" name="テキスト ボックス 9">
            <a:extLst>
              <a:ext uri="{FF2B5EF4-FFF2-40B4-BE49-F238E27FC236}">
                <a16:creationId xmlns:a16="http://schemas.microsoft.com/office/drawing/2014/main" id="{5116DFD3-8F1E-6B45-B4CD-D9B6606B431F}"/>
              </a:ext>
            </a:extLst>
          </p:cNvPr>
          <p:cNvSpPr txBox="1"/>
          <p:nvPr/>
        </p:nvSpPr>
        <p:spPr>
          <a:xfrm>
            <a:off x="6156176" y="2636912"/>
            <a:ext cx="2220480" cy="523220"/>
          </a:xfrm>
          <a:prstGeom prst="rect">
            <a:avLst/>
          </a:prstGeom>
          <a:noFill/>
        </p:spPr>
        <p:txBody>
          <a:bodyPr wrap="none" rtlCol="0">
            <a:spAutoFit/>
          </a:bodyPr>
          <a:lstStyle/>
          <a:p>
            <a:r>
              <a:rPr lang="ja-JP" altLang="en-US" sz="2800"/>
              <a:t>気体</a:t>
            </a:r>
            <a:r>
              <a:rPr lang="en-US" altLang="ja-JP" sz="2800"/>
              <a:t>(</a:t>
            </a:r>
            <a:r>
              <a:rPr lang="ja-JP" altLang="en-US" sz="2800"/>
              <a:t>水蒸気</a:t>
            </a:r>
            <a:r>
              <a:rPr lang="en-US" altLang="ja-JP" sz="2800"/>
              <a:t>)</a:t>
            </a:r>
            <a:endParaRPr kumimoji="1" lang="ja-JP" altLang="en-US" sz="2800"/>
          </a:p>
        </p:txBody>
      </p:sp>
      <p:grpSp>
        <p:nvGrpSpPr>
          <p:cNvPr id="8" name="グループ化 7">
            <a:extLst>
              <a:ext uri="{FF2B5EF4-FFF2-40B4-BE49-F238E27FC236}">
                <a16:creationId xmlns:a16="http://schemas.microsoft.com/office/drawing/2014/main" id="{49EF7AA4-DC8D-FBF4-08DE-E48047AFBFA0}"/>
              </a:ext>
            </a:extLst>
          </p:cNvPr>
          <p:cNvGrpSpPr/>
          <p:nvPr/>
        </p:nvGrpSpPr>
        <p:grpSpPr>
          <a:xfrm>
            <a:off x="827584" y="5053816"/>
            <a:ext cx="1258336" cy="1706984"/>
            <a:chOff x="2483768" y="3774504"/>
            <a:chExt cx="2310507" cy="3134296"/>
          </a:xfrm>
        </p:grpSpPr>
        <p:pic>
          <p:nvPicPr>
            <p:cNvPr id="1034" name="Picture 10">
              <a:extLst>
                <a:ext uri="{FF2B5EF4-FFF2-40B4-BE49-F238E27FC236}">
                  <a16:creationId xmlns:a16="http://schemas.microsoft.com/office/drawing/2014/main" id="{7227DB26-6296-B115-C6F2-1933541BCF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3768" y="3774504"/>
              <a:ext cx="2310507" cy="31342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DBC5A989-25DC-CBAF-425C-B16A83767E4F}"/>
                </a:ext>
              </a:extLst>
            </p:cNvPr>
            <p:cNvGrpSpPr/>
            <p:nvPr/>
          </p:nvGrpSpPr>
          <p:grpSpPr>
            <a:xfrm>
              <a:off x="2843808" y="4703936"/>
              <a:ext cx="604974" cy="648072"/>
              <a:chOff x="1331640" y="5373216"/>
              <a:chExt cx="855712" cy="916672"/>
            </a:xfrm>
          </p:grpSpPr>
          <p:sp>
            <p:nvSpPr>
              <p:cNvPr id="14" name="楕円 13">
                <a:extLst>
                  <a:ext uri="{FF2B5EF4-FFF2-40B4-BE49-F238E27FC236}">
                    <a16:creationId xmlns:a16="http://schemas.microsoft.com/office/drawing/2014/main" id="{34DB852F-C98A-76BA-2F2B-4CE035339A8C}"/>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56B9C90-2A85-7A5A-A766-E48C14651C68}"/>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77E335-15AE-F216-C48F-0245D892CDE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B0B8AE0-4400-81F2-8FBB-FA5F67F76F57}"/>
                </a:ext>
              </a:extLst>
            </p:cNvPr>
            <p:cNvGrpSpPr/>
            <p:nvPr/>
          </p:nvGrpSpPr>
          <p:grpSpPr>
            <a:xfrm rot="4500000">
              <a:off x="3305127" y="4161125"/>
              <a:ext cx="690021" cy="739177"/>
              <a:chOff x="1331640" y="5373216"/>
              <a:chExt cx="855712" cy="916672"/>
            </a:xfrm>
          </p:grpSpPr>
          <p:sp>
            <p:nvSpPr>
              <p:cNvPr id="17" name="楕円 16">
                <a:extLst>
                  <a:ext uri="{FF2B5EF4-FFF2-40B4-BE49-F238E27FC236}">
                    <a16:creationId xmlns:a16="http://schemas.microsoft.com/office/drawing/2014/main" id="{F5905039-CDDA-A449-63C6-3FE2D1A10FE1}"/>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261A90BF-E414-499F-6D12-D88C7AEE06A1}"/>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CE80AE2-691C-32E8-485C-04BD923B290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F5A8D4B4-D95F-0C88-7BBB-1DF169AB9A5E}"/>
                </a:ext>
              </a:extLst>
            </p:cNvPr>
            <p:cNvGrpSpPr/>
            <p:nvPr/>
          </p:nvGrpSpPr>
          <p:grpSpPr>
            <a:xfrm rot="10800000">
              <a:off x="3491880" y="4631928"/>
              <a:ext cx="855712" cy="916672"/>
              <a:chOff x="1331640" y="5373216"/>
              <a:chExt cx="855712" cy="916672"/>
            </a:xfrm>
          </p:grpSpPr>
          <p:sp>
            <p:nvSpPr>
              <p:cNvPr id="21" name="楕円 20">
                <a:extLst>
                  <a:ext uri="{FF2B5EF4-FFF2-40B4-BE49-F238E27FC236}">
                    <a16:creationId xmlns:a16="http://schemas.microsoft.com/office/drawing/2014/main" id="{A3D54C44-E407-FFF6-AD05-B1930773D22E}"/>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A52BF0F-6182-01F8-7B88-20AD2C1955F7}"/>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AB1C3B9-F1B8-4430-427C-A14E58FB5354}"/>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コネクタ 14">
            <a:extLst>
              <a:ext uri="{FF2B5EF4-FFF2-40B4-BE49-F238E27FC236}">
                <a16:creationId xmlns:a16="http://schemas.microsoft.com/office/drawing/2014/main" id="{6F62E517-590C-3AE0-4BDD-E1F2C4244E4A}"/>
              </a:ext>
            </a:extLst>
          </p:cNvPr>
          <p:cNvCxnSpPr>
            <a:cxnSpLocks/>
          </p:cNvCxnSpPr>
          <p:nvPr/>
        </p:nvCxnSpPr>
        <p:spPr>
          <a:xfrm flipV="1">
            <a:off x="1763688" y="4293096"/>
            <a:ext cx="2304256"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B93485-A9D1-D19F-6EA5-73334B4156B8}"/>
              </a:ext>
            </a:extLst>
          </p:cNvPr>
          <p:cNvCxnSpPr>
            <a:cxnSpLocks/>
          </p:cNvCxnSpPr>
          <p:nvPr/>
        </p:nvCxnSpPr>
        <p:spPr>
          <a:xfrm flipH="1">
            <a:off x="1259632" y="4293096"/>
            <a:ext cx="2808312" cy="8640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6D14E9A-BEF2-C308-A1DC-D2C88F610854}"/>
              </a:ext>
            </a:extLst>
          </p:cNvPr>
          <p:cNvSpPr txBox="1"/>
          <p:nvPr/>
        </p:nvSpPr>
        <p:spPr>
          <a:xfrm>
            <a:off x="2339752" y="5733256"/>
            <a:ext cx="4680519" cy="830997"/>
          </a:xfrm>
          <a:prstGeom prst="rect">
            <a:avLst/>
          </a:prstGeom>
          <a:noFill/>
        </p:spPr>
        <p:txBody>
          <a:bodyPr wrap="square" rtlCol="0">
            <a:spAutoFit/>
          </a:bodyPr>
          <a:lstStyle/>
          <a:p>
            <a:r>
              <a:rPr kumimoji="1" lang="ja-JP" altLang="en-US" sz="2400"/>
              <a:t>ミクロにみると原子の性質は全く変わっていない</a:t>
            </a:r>
          </a:p>
        </p:txBody>
      </p:sp>
      <p:sp>
        <p:nvSpPr>
          <p:cNvPr id="38" name="テキスト ボックス 37">
            <a:extLst>
              <a:ext uri="{FF2B5EF4-FFF2-40B4-BE49-F238E27FC236}">
                <a16:creationId xmlns:a16="http://schemas.microsoft.com/office/drawing/2014/main" id="{1FAB2857-0D87-9985-4A18-04A4AC98E8A6}"/>
              </a:ext>
            </a:extLst>
          </p:cNvPr>
          <p:cNvSpPr txBox="1"/>
          <p:nvPr/>
        </p:nvSpPr>
        <p:spPr>
          <a:xfrm>
            <a:off x="1691680" y="908720"/>
            <a:ext cx="7344816" cy="830997"/>
          </a:xfrm>
          <a:prstGeom prst="rect">
            <a:avLst/>
          </a:prstGeom>
          <a:noFill/>
        </p:spPr>
        <p:txBody>
          <a:bodyPr wrap="square" rtlCol="0">
            <a:spAutoFit/>
          </a:bodyPr>
          <a:lstStyle/>
          <a:p>
            <a:r>
              <a:rPr kumimoji="1" lang="ja-JP" altLang="en-US" sz="2400"/>
              <a:t>ミクロな構成要素が大量に集まり、外部パラメータにより</a:t>
            </a:r>
            <a:r>
              <a:rPr lang="ja-JP" altLang="en-US" sz="2400"/>
              <a:t>マクロな性質が大きく変わる現象</a:t>
            </a:r>
            <a:endParaRPr kumimoji="1" lang="ja-JP" altLang="en-US" sz="2400"/>
          </a:p>
        </p:txBody>
      </p:sp>
      <p:sp>
        <p:nvSpPr>
          <p:cNvPr id="39" name="テキスト ボックス 38">
            <a:extLst>
              <a:ext uri="{FF2B5EF4-FFF2-40B4-BE49-F238E27FC236}">
                <a16:creationId xmlns:a16="http://schemas.microsoft.com/office/drawing/2014/main" id="{2075351B-1FC4-C149-3D89-19B40C8CE175}"/>
              </a:ext>
            </a:extLst>
          </p:cNvPr>
          <p:cNvSpPr txBox="1"/>
          <p:nvPr/>
        </p:nvSpPr>
        <p:spPr>
          <a:xfrm>
            <a:off x="179512" y="1052736"/>
            <a:ext cx="1415772" cy="584775"/>
          </a:xfrm>
          <a:prstGeom prst="rect">
            <a:avLst/>
          </a:prstGeom>
          <a:noFill/>
        </p:spPr>
        <p:txBody>
          <a:bodyPr wrap="none" rtlCol="0">
            <a:spAutoFit/>
          </a:bodyPr>
          <a:lstStyle/>
          <a:p>
            <a:r>
              <a:rPr kumimoji="1" lang="ja-JP" altLang="en-US" sz="3200"/>
              <a:t>相転移</a:t>
            </a:r>
          </a:p>
        </p:txBody>
      </p:sp>
    </p:spTree>
    <p:extLst>
      <p:ext uri="{BB962C8B-B14F-4D97-AF65-F5344CB8AC3E}">
        <p14:creationId xmlns:p14="http://schemas.microsoft.com/office/powerpoint/2010/main" val="397917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4C7108-51B1-035D-D594-F215506B8A10}"/>
              </a:ext>
            </a:extLst>
          </p:cNvPr>
          <p:cNvSpPr>
            <a:spLocks noGrp="1"/>
          </p:cNvSpPr>
          <p:nvPr>
            <p:ph type="body" sz="quarter" idx="10"/>
          </p:nvPr>
        </p:nvSpPr>
        <p:spPr/>
        <p:txBody>
          <a:bodyPr/>
          <a:lstStyle/>
          <a:p>
            <a:r>
              <a:rPr kumimoji="1" lang="ja-JP" altLang="en-US"/>
              <a:t>液滴のダイナミクス</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FD2D0F5-1659-6D9A-B9A4-B6FB4D0A347E}"/>
                  </a:ext>
                </a:extLst>
              </p:cNvPr>
              <p:cNvSpPr txBox="1"/>
              <p:nvPr/>
            </p:nvSpPr>
            <p:spPr>
              <a:xfrm>
                <a:off x="1691680" y="2204864"/>
                <a:ext cx="435535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r>
                        <a:rPr kumimoji="1" lang="en-US" altLang="ja-JP" sz="4000" b="0" i="1" smtClean="0">
                          <a:latin typeface="Cambria Math" panose="02040503050406030204" pitchFamily="18" charset="0"/>
                        </a:rPr>
                        <m:t>𝑉</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𝛾</m:t>
                      </m:r>
                      <m:r>
                        <a:rPr kumimoji="1" lang="en-US" altLang="ja-JP" sz="4000" b="0" i="1" smtClean="0">
                          <a:latin typeface="Cambria Math" panose="02040503050406030204" pitchFamily="18" charset="0"/>
                        </a:rPr>
                        <m:t>𝐴</m:t>
                      </m:r>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8FD2D0F5-1659-6D9A-B9A4-B6FB4D0A347E}"/>
                  </a:ext>
                </a:extLst>
              </p:cNvPr>
              <p:cNvSpPr txBox="1">
                <a:spLocks noRot="1" noChangeAspect="1" noMove="1" noResize="1" noEditPoints="1" noAdjustHandles="1" noChangeArrowheads="1" noChangeShapeType="1" noTextEdit="1"/>
              </p:cNvSpPr>
              <p:nvPr/>
            </p:nvSpPr>
            <p:spPr>
              <a:xfrm>
                <a:off x="1691680" y="2204864"/>
                <a:ext cx="4355359" cy="615553"/>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29352DA-47AF-5281-6E37-2CE919AD665D}"/>
              </a:ext>
            </a:extLst>
          </p:cNvPr>
          <p:cNvSpPr txBox="1"/>
          <p:nvPr/>
        </p:nvSpPr>
        <p:spPr>
          <a:xfrm>
            <a:off x="179512" y="1268760"/>
            <a:ext cx="4972836" cy="523220"/>
          </a:xfrm>
          <a:prstGeom prst="rect">
            <a:avLst/>
          </a:prstGeom>
          <a:noFill/>
        </p:spPr>
        <p:txBody>
          <a:bodyPr wrap="none" rtlCol="0">
            <a:spAutoFit/>
          </a:bodyPr>
          <a:lstStyle/>
          <a:p>
            <a:r>
              <a:rPr lang="ja-JP" altLang="en-US" sz="2800"/>
              <a:t>半径</a:t>
            </a:r>
            <a:r>
              <a:rPr lang="en-US" altLang="ja-JP" sz="2800"/>
              <a:t>r</a:t>
            </a:r>
            <a:r>
              <a:rPr lang="ja-JP" altLang="en-US" sz="2800"/>
              <a:t>の液滴の自由エネルギー</a:t>
            </a:r>
            <a:endParaRPr kumimoji="1" lang="ja-JP" altLang="en-US"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3674E90-6417-6C1E-F3A9-931E2AABD301}"/>
                  </a:ext>
                </a:extLst>
              </p:cNvPr>
              <p:cNvSpPr txBox="1"/>
              <p:nvPr/>
            </p:nvSpPr>
            <p:spPr>
              <a:xfrm>
                <a:off x="3131840" y="3933056"/>
                <a:ext cx="4906471"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0" smtClean="0">
                              <a:latin typeface="Cambria Math" panose="02040503050406030204" pitchFamily="18" charset="0"/>
                            </a:rPr>
                            <m:t>4</m:t>
                          </m:r>
                          <m:r>
                            <a:rPr kumimoji="1" lang="en-US" altLang="ja-JP" sz="4000" b="0" i="1" smtClean="0">
                              <a:latin typeface="Cambria Math" panose="02040503050406030204" pitchFamily="18" charset="0"/>
                            </a:rPr>
                            <m:t>𝜋</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num>
                        <m:den>
                          <m:r>
                            <a:rPr kumimoji="1" lang="en-US" altLang="ja-JP" sz="4000" b="0" i="1" smtClean="0">
                              <a:latin typeface="Cambria Math" panose="02040503050406030204" pitchFamily="18" charset="0"/>
                            </a:rPr>
                            <m:t>3</m:t>
                          </m:r>
                        </m:den>
                      </m:f>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+2</m:t>
                      </m:r>
                      <m:r>
                        <a:rPr kumimoji="1" lang="en-US" altLang="ja-JP" sz="4000" b="0" i="1" smtClean="0">
                          <a:latin typeface="Cambria Math" panose="02040503050406030204" pitchFamily="18" charset="0"/>
                        </a:rPr>
                        <m:t>𝜋𝛾</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B3674E90-6417-6C1E-F3A9-931E2AABD301}"/>
                  </a:ext>
                </a:extLst>
              </p:cNvPr>
              <p:cNvSpPr txBox="1">
                <a:spLocks noRot="1" noChangeAspect="1" noMove="1" noResize="1" noEditPoints="1" noAdjustHandles="1" noChangeArrowheads="1" noChangeShapeType="1" noTextEdit="1"/>
              </p:cNvSpPr>
              <p:nvPr/>
            </p:nvSpPr>
            <p:spPr>
              <a:xfrm>
                <a:off x="3131840" y="3933056"/>
                <a:ext cx="4906471" cy="1156470"/>
              </a:xfrm>
              <a:prstGeom prst="rect">
                <a:avLst/>
              </a:prstGeom>
              <a:blipFill>
                <a:blip r:embed="rId3"/>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24E746F5-81F4-5A7F-C44C-A64174C0F09D}"/>
              </a:ext>
            </a:extLst>
          </p:cNvPr>
          <p:cNvCxnSpPr/>
          <p:nvPr/>
        </p:nvCxnSpPr>
        <p:spPr>
          <a:xfrm>
            <a:off x="3419872" y="2852936"/>
            <a:ext cx="1224136"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BDFCF72-AADC-E40B-14AB-961552DEB0BC}"/>
              </a:ext>
            </a:extLst>
          </p:cNvPr>
          <p:cNvCxnSpPr/>
          <p:nvPr/>
        </p:nvCxnSpPr>
        <p:spPr>
          <a:xfrm>
            <a:off x="5076056" y="2852936"/>
            <a:ext cx="122413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09B556-FE67-3C27-CAE4-4E7463CB4CF5}"/>
              </a:ext>
            </a:extLst>
          </p:cNvPr>
          <p:cNvSpPr txBox="1"/>
          <p:nvPr/>
        </p:nvSpPr>
        <p:spPr>
          <a:xfrm>
            <a:off x="3275856" y="2996952"/>
            <a:ext cx="1569660" cy="646331"/>
          </a:xfrm>
          <a:prstGeom prst="rect">
            <a:avLst/>
          </a:prstGeom>
          <a:noFill/>
        </p:spPr>
        <p:txBody>
          <a:bodyPr wrap="none" rtlCol="0">
            <a:spAutoFit/>
          </a:bodyPr>
          <a:lstStyle/>
          <a:p>
            <a:r>
              <a:rPr lang="ja-JP" altLang="en-US"/>
              <a:t>液滴になって</a:t>
            </a:r>
            <a:endParaRPr lang="en-US" altLang="ja-JP"/>
          </a:p>
          <a:p>
            <a:r>
              <a:rPr kumimoji="1" lang="ja-JP" altLang="en-US"/>
              <a:t>得する分</a:t>
            </a:r>
          </a:p>
        </p:txBody>
      </p:sp>
      <p:sp>
        <p:nvSpPr>
          <p:cNvPr id="10" name="テキスト ボックス 9">
            <a:extLst>
              <a:ext uri="{FF2B5EF4-FFF2-40B4-BE49-F238E27FC236}">
                <a16:creationId xmlns:a16="http://schemas.microsoft.com/office/drawing/2014/main" id="{639D46C6-68EC-CA0B-BB78-7F64AAB29BB4}"/>
              </a:ext>
            </a:extLst>
          </p:cNvPr>
          <p:cNvSpPr txBox="1"/>
          <p:nvPr/>
        </p:nvSpPr>
        <p:spPr>
          <a:xfrm>
            <a:off x="5148064" y="2996952"/>
            <a:ext cx="1569660" cy="646331"/>
          </a:xfrm>
          <a:prstGeom prst="rect">
            <a:avLst/>
          </a:prstGeom>
          <a:noFill/>
        </p:spPr>
        <p:txBody>
          <a:bodyPr wrap="none" rtlCol="0">
            <a:spAutoFit/>
          </a:bodyPr>
          <a:lstStyle/>
          <a:p>
            <a:r>
              <a:rPr lang="ja-JP" altLang="en-US"/>
              <a:t>液滴になって</a:t>
            </a:r>
            <a:endParaRPr lang="en-US" altLang="ja-JP"/>
          </a:p>
          <a:p>
            <a:r>
              <a:rPr lang="ja-JP" altLang="en-US"/>
              <a:t>損</a:t>
            </a:r>
            <a:r>
              <a:rPr kumimoji="1" lang="ja-JP" altLang="en-US"/>
              <a:t>する分</a:t>
            </a:r>
          </a:p>
        </p:txBody>
      </p:sp>
      <p:cxnSp>
        <p:nvCxnSpPr>
          <p:cNvPr id="11" name="直線コネクタ 10">
            <a:extLst>
              <a:ext uri="{FF2B5EF4-FFF2-40B4-BE49-F238E27FC236}">
                <a16:creationId xmlns:a16="http://schemas.microsoft.com/office/drawing/2014/main" id="{F0A923F7-51FC-6B96-B6F6-643401E583DD}"/>
              </a:ext>
            </a:extLst>
          </p:cNvPr>
          <p:cNvCxnSpPr>
            <a:cxnSpLocks/>
          </p:cNvCxnSpPr>
          <p:nvPr/>
        </p:nvCxnSpPr>
        <p:spPr>
          <a:xfrm>
            <a:off x="3779912" y="5157192"/>
            <a:ext cx="2016224"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365E0B4-F85E-C470-EABE-C870C96A3AE5}"/>
              </a:ext>
            </a:extLst>
          </p:cNvPr>
          <p:cNvSpPr txBox="1"/>
          <p:nvPr/>
        </p:nvSpPr>
        <p:spPr>
          <a:xfrm>
            <a:off x="3635896" y="5373216"/>
            <a:ext cx="2492990" cy="646331"/>
          </a:xfrm>
          <a:prstGeom prst="rect">
            <a:avLst/>
          </a:prstGeom>
          <a:noFill/>
        </p:spPr>
        <p:txBody>
          <a:bodyPr wrap="none" rtlCol="0">
            <a:spAutoFit/>
          </a:bodyPr>
          <a:lstStyle/>
          <a:p>
            <a:r>
              <a:rPr lang="ja-JP" altLang="en-US"/>
              <a:t>半径</a:t>
            </a:r>
            <a:r>
              <a:rPr kumimoji="1" lang="ja-JP" altLang="en-US"/>
              <a:t>が大きいといずれ</a:t>
            </a:r>
            <a:endParaRPr kumimoji="1" lang="en-US" altLang="ja-JP"/>
          </a:p>
          <a:p>
            <a:r>
              <a:rPr lang="ja-JP" altLang="en-US"/>
              <a:t>この項が勝つが</a:t>
            </a:r>
            <a:endParaRPr kumimoji="1" lang="ja-JP" altLang="en-US"/>
          </a:p>
        </p:txBody>
      </p:sp>
      <p:cxnSp>
        <p:nvCxnSpPr>
          <p:cNvPr id="14" name="直線コネクタ 13">
            <a:extLst>
              <a:ext uri="{FF2B5EF4-FFF2-40B4-BE49-F238E27FC236}">
                <a16:creationId xmlns:a16="http://schemas.microsoft.com/office/drawing/2014/main" id="{F7F49C8D-7983-8557-9B42-B5E8A5CF6203}"/>
              </a:ext>
            </a:extLst>
          </p:cNvPr>
          <p:cNvCxnSpPr>
            <a:cxnSpLocks/>
          </p:cNvCxnSpPr>
          <p:nvPr/>
        </p:nvCxnSpPr>
        <p:spPr>
          <a:xfrm>
            <a:off x="6372200" y="5157192"/>
            <a:ext cx="201622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1C2F3A-6198-076F-2FF2-EE181F8BBF68}"/>
              </a:ext>
            </a:extLst>
          </p:cNvPr>
          <p:cNvSpPr txBox="1"/>
          <p:nvPr/>
        </p:nvSpPr>
        <p:spPr>
          <a:xfrm>
            <a:off x="6372200" y="5373216"/>
            <a:ext cx="2031325" cy="646331"/>
          </a:xfrm>
          <a:prstGeom prst="rect">
            <a:avLst/>
          </a:prstGeom>
          <a:noFill/>
        </p:spPr>
        <p:txBody>
          <a:bodyPr wrap="none" rtlCol="0">
            <a:spAutoFit/>
          </a:bodyPr>
          <a:lstStyle/>
          <a:p>
            <a:r>
              <a:rPr lang="ja-JP" altLang="en-US"/>
              <a:t>半径が小さい</a:t>
            </a:r>
            <a:r>
              <a:rPr kumimoji="1" lang="ja-JP" altLang="en-US"/>
              <a:t>と</a:t>
            </a:r>
            <a:endParaRPr kumimoji="1" lang="en-US" altLang="ja-JP"/>
          </a:p>
          <a:p>
            <a:r>
              <a:rPr lang="ja-JP" altLang="en-US"/>
              <a:t>この項の方が優勢</a:t>
            </a:r>
            <a:endParaRPr kumimoji="1" lang="ja-JP" altLang="en-US"/>
          </a:p>
        </p:txBody>
      </p:sp>
    </p:spTree>
    <p:extLst>
      <p:ext uri="{BB962C8B-B14F-4D97-AF65-F5344CB8AC3E}">
        <p14:creationId xmlns:p14="http://schemas.microsoft.com/office/powerpoint/2010/main" val="366255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FD14-DE04-AE34-9B9E-39013EAE5967}"/>
              </a:ext>
            </a:extLst>
          </p:cNvPr>
          <p:cNvSpPr>
            <a:spLocks noGrp="1"/>
          </p:cNvSpPr>
          <p:nvPr>
            <p:ph type="body" sz="quarter" idx="10"/>
          </p:nvPr>
        </p:nvSpPr>
        <p:spPr/>
        <p:txBody>
          <a:bodyPr/>
          <a:lstStyle/>
          <a:p>
            <a:r>
              <a:rPr kumimoji="1" lang="ja-JP" altLang="en-US"/>
              <a:t>液滴のダイナミクス</a:t>
            </a:r>
          </a:p>
        </p:txBody>
      </p:sp>
      <p:cxnSp>
        <p:nvCxnSpPr>
          <p:cNvPr id="6" name="直線矢印コネクタ 5">
            <a:extLst>
              <a:ext uri="{FF2B5EF4-FFF2-40B4-BE49-F238E27FC236}">
                <a16:creationId xmlns:a16="http://schemas.microsoft.com/office/drawing/2014/main" id="{D5821061-157C-8CB2-C282-8645445BF7B3}"/>
              </a:ext>
            </a:extLst>
          </p:cNvPr>
          <p:cNvCxnSpPr/>
          <p:nvPr/>
        </p:nvCxnSpPr>
        <p:spPr>
          <a:xfrm>
            <a:off x="539552" y="5589240"/>
            <a:ext cx="69847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194A1B6-0836-BDA1-EAF2-C707C43DE5CC}"/>
              </a:ext>
            </a:extLst>
          </p:cNvPr>
          <p:cNvCxnSpPr>
            <a:cxnSpLocks/>
          </p:cNvCxnSpPr>
          <p:nvPr/>
        </p:nvCxnSpPr>
        <p:spPr>
          <a:xfrm flipV="1">
            <a:off x="971600" y="1988840"/>
            <a:ext cx="0" cy="4032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FE10587-2F4F-4AEB-5236-C01C7D315E8F}"/>
                  </a:ext>
                </a:extLst>
              </p:cNvPr>
              <p:cNvSpPr txBox="1"/>
              <p:nvPr/>
            </p:nvSpPr>
            <p:spPr>
              <a:xfrm>
                <a:off x="179512" y="1124744"/>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5FE10587-2F4F-4AEB-5236-C01C7D315E8F}"/>
                  </a:ext>
                </a:extLst>
              </p:cNvPr>
              <p:cNvSpPr txBox="1">
                <a:spLocks noRot="1" noChangeAspect="1" noMove="1" noResize="1" noEditPoints="1" noAdjustHandles="1" noChangeArrowheads="1" noChangeShapeType="1" noTextEdit="1"/>
              </p:cNvSpPr>
              <p:nvPr/>
            </p:nvSpPr>
            <p:spPr>
              <a:xfrm>
                <a:off x="179512" y="1124744"/>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10" name="フリーフォーム: 図形 9">
            <a:extLst>
              <a:ext uri="{FF2B5EF4-FFF2-40B4-BE49-F238E27FC236}">
                <a16:creationId xmlns:a16="http://schemas.microsoft.com/office/drawing/2014/main" id="{F0D7F26B-6465-6B93-2338-314B158AAF48}"/>
              </a:ext>
            </a:extLst>
          </p:cNvPr>
          <p:cNvSpPr/>
          <p:nvPr/>
        </p:nvSpPr>
        <p:spPr>
          <a:xfrm>
            <a:off x="955040" y="4077072"/>
            <a:ext cx="6497280" cy="258788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F43900C-EE35-D5A5-758A-E8AD74A19266}"/>
              </a:ext>
            </a:extLst>
          </p:cNvPr>
          <p:cNvSpPr/>
          <p:nvPr/>
        </p:nvSpPr>
        <p:spPr>
          <a:xfrm>
            <a:off x="2843808"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AC9F154-6487-1669-CD99-257F9228DAB2}"/>
              </a:ext>
            </a:extLst>
          </p:cNvPr>
          <p:cNvSpPr/>
          <p:nvPr/>
        </p:nvSpPr>
        <p:spPr>
          <a:xfrm>
            <a:off x="154766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3A5197-9438-3D12-6F0E-0E21F1344026}"/>
              </a:ext>
            </a:extLst>
          </p:cNvPr>
          <p:cNvSpPr/>
          <p:nvPr/>
        </p:nvSpPr>
        <p:spPr>
          <a:xfrm>
            <a:off x="170006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366231A-E553-7138-89B8-FA965B156982}"/>
              </a:ext>
            </a:extLst>
          </p:cNvPr>
          <p:cNvSpPr/>
          <p:nvPr/>
        </p:nvSpPr>
        <p:spPr>
          <a:xfrm>
            <a:off x="147565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1DD91BB-AF35-F355-44F4-4D86E514DD92}"/>
              </a:ext>
            </a:extLst>
          </p:cNvPr>
          <p:cNvSpPr/>
          <p:nvPr/>
        </p:nvSpPr>
        <p:spPr>
          <a:xfrm>
            <a:off x="176368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A831D39-76B6-0EB3-0715-220CC3FAEDA9}"/>
              </a:ext>
            </a:extLst>
          </p:cNvPr>
          <p:cNvSpPr/>
          <p:nvPr/>
        </p:nvSpPr>
        <p:spPr>
          <a:xfrm>
            <a:off x="16196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15294C2-EDDC-99C6-C1A1-9131E0828142}"/>
              </a:ext>
            </a:extLst>
          </p:cNvPr>
          <p:cNvSpPr/>
          <p:nvPr/>
        </p:nvSpPr>
        <p:spPr>
          <a:xfrm>
            <a:off x="14756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18AC51B-8AB7-8B9D-80E2-C16E527075FA}"/>
              </a:ext>
            </a:extLst>
          </p:cNvPr>
          <p:cNvSpPr/>
          <p:nvPr/>
        </p:nvSpPr>
        <p:spPr>
          <a:xfrm>
            <a:off x="133164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2FE0F04-BA3A-A55A-6DDA-973609E31A92}"/>
              </a:ext>
            </a:extLst>
          </p:cNvPr>
          <p:cNvSpPr/>
          <p:nvPr/>
        </p:nvSpPr>
        <p:spPr>
          <a:xfrm>
            <a:off x="1979712"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E4D3A46A-94EA-D156-15CD-C7E7D09A5D5A}"/>
              </a:ext>
            </a:extLst>
          </p:cNvPr>
          <p:cNvCxnSpPr>
            <a:stCxn id="19" idx="3"/>
          </p:cNvCxnSpPr>
          <p:nvPr/>
        </p:nvCxnSpPr>
        <p:spPr>
          <a:xfrm flipH="1">
            <a:off x="1763688" y="2965316"/>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3353120-59CB-B610-4955-01DDDB695E1F}"/>
              </a:ext>
            </a:extLst>
          </p:cNvPr>
          <p:cNvCxnSpPr>
            <a:stCxn id="15" idx="7"/>
          </p:cNvCxnSpPr>
          <p:nvPr/>
        </p:nvCxnSpPr>
        <p:spPr>
          <a:xfrm flipV="1">
            <a:off x="1948076" y="3068960"/>
            <a:ext cx="823724" cy="6077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764CBBEA-BBBF-D575-3BA8-EE01870B9224}"/>
              </a:ext>
            </a:extLst>
          </p:cNvPr>
          <p:cNvGrpSpPr/>
          <p:nvPr/>
        </p:nvGrpSpPr>
        <p:grpSpPr>
          <a:xfrm>
            <a:off x="4499992" y="2924944"/>
            <a:ext cx="1368152" cy="1304528"/>
            <a:chOff x="4499992" y="2924944"/>
            <a:chExt cx="1368152" cy="1304528"/>
          </a:xfrm>
        </p:grpSpPr>
        <p:sp>
          <p:nvSpPr>
            <p:cNvPr id="24" name="楕円 23">
              <a:extLst>
                <a:ext uri="{FF2B5EF4-FFF2-40B4-BE49-F238E27FC236}">
                  <a16:creationId xmlns:a16="http://schemas.microsoft.com/office/drawing/2014/main" id="{0473B6B6-F730-3715-9135-1EC5F8E3216F}"/>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DF35EA9-65B1-BCFF-96BA-11BB615B130E}"/>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E91CEE8-00BD-E2E8-D81B-D0DE1C781041}"/>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D2AB867-8E4F-89BC-8BF1-A96D03D4FC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9B31C39-B7BC-DA53-DD7C-DF8DA8B419D6}"/>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DD89CA-CDC4-0638-D5C2-8BB623C08E69}"/>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29FDACA-38D5-F562-5486-933A54A03F33}"/>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73B2B09-32B5-1005-5FD9-5D3E429337F5}"/>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644A445F-7550-8D75-4494-4D7DDC755E1C}"/>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AF0FE2B1-FBE2-AEF3-8873-16F0FFD7102E}"/>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9DBA9E7-437F-4B73-7416-4D1149AD82F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2FF3BF1-BC67-9557-5323-360E5374A170}"/>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FAEA088-EA20-9BE6-1E3B-92118FC05D18}"/>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686E752C-A8F5-83ED-277B-BC10DBE34214}"/>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0A83BC25-3967-8FC3-1AD2-3910B4BCA63F}"/>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94067E-8390-E570-88DC-1E7102D454B9}"/>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8C12C002-96A9-38E9-3DB4-8659ADA4A200}"/>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EF0B78C-A0F7-0923-D006-B73B7A6EAEEE}"/>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819C505-B4D7-EAE8-852E-ABEF1EF9630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C0482E2-9DBD-2DB2-F895-959D37D8BBFF}"/>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ED29710-534A-A22B-9CAB-2E3909D170A8}"/>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78C5C5B3-F829-8392-086E-A3EE7FA596F7}"/>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9393649-6A64-34FE-A585-EC31B8BDF6D6}"/>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C4951D67-A81C-18AA-2BE6-4B37638FCF1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DCD654D2-DE08-4C53-26FE-F797B195A14A}"/>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217F2F4-BB44-19D9-15A5-9EFD9373D5CC}"/>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5F1B1D0-AB3C-E20A-7352-5E95BA0F5117}"/>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4D56F2F-8026-2678-2027-BADF4E89D9C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053F9C07-7C8C-17CB-D4C4-8C7E9F6A8235}"/>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AA8B1EEB-F276-FF7F-E770-A0B3E4E21EF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B6A8892-E7D9-356B-D355-4601CB2BC25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048869D-5B1A-0B5E-CFDE-FFDEA3A352E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06613D8-BFA2-83B6-808F-39CD190579DD}"/>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00798301-B63D-9E26-D2CE-0A110DE3A21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68511CC9-E652-1716-6EF1-827EE80C476B}"/>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FE1E98D7-EFED-04F5-5D36-8D63FA8134B1}"/>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F5ED7EB7-FB31-BEBC-AA1B-1D336D2514F7}"/>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52A3698C-B336-9D47-530A-0207DD7B2565}"/>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9C2563C3-BAF0-7EF8-AF3E-7FEB0CC6923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3E80C6B-457C-02CC-17F0-3C412B750D0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148AB14-B3E4-6E1E-C9B4-FAF0C0739EDE}"/>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34157CB-46F0-7E62-14C0-70D7DD3148E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056E99A2-29CC-94AE-B281-7875AF429000}"/>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D546B091-DB1D-DD2A-B484-9127E42E5713}"/>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26E1A6F6-FED5-9077-B0C0-B2F5F45DFEDE}"/>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4FF2DF53-0293-15DC-6BA4-BAB2AB7A82A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869DB13-677D-979B-CB07-28EEF27AFA5F}"/>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2C314CF2-CA8A-3D15-9074-E27A3604ED5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C380D01D-DDD1-899B-B106-2C45BB45328E}"/>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楕円 72">
            <a:extLst>
              <a:ext uri="{FF2B5EF4-FFF2-40B4-BE49-F238E27FC236}">
                <a16:creationId xmlns:a16="http://schemas.microsoft.com/office/drawing/2014/main" id="{FBBAA4A8-3B46-B145-BD25-DD2D9BD85612}"/>
              </a:ext>
            </a:extLst>
          </p:cNvPr>
          <p:cNvSpPr/>
          <p:nvPr/>
        </p:nvSpPr>
        <p:spPr>
          <a:xfrm>
            <a:off x="5724128" y="23488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矢印コネクタ 73">
            <a:extLst>
              <a:ext uri="{FF2B5EF4-FFF2-40B4-BE49-F238E27FC236}">
                <a16:creationId xmlns:a16="http://schemas.microsoft.com/office/drawing/2014/main" id="{93BD4AD3-2781-614E-DC1C-4F4ED8B2B497}"/>
              </a:ext>
            </a:extLst>
          </p:cNvPr>
          <p:cNvCxnSpPr>
            <a:stCxn id="73" idx="3"/>
          </p:cNvCxnSpPr>
          <p:nvPr/>
        </p:nvCxnSpPr>
        <p:spPr>
          <a:xfrm flipH="1">
            <a:off x="5508104" y="2533268"/>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C2242A9-F867-461B-5284-D6F69AB9F1ED}"/>
              </a:ext>
            </a:extLst>
          </p:cNvPr>
          <p:cNvSpPr txBox="1"/>
          <p:nvPr/>
        </p:nvSpPr>
        <p:spPr>
          <a:xfrm>
            <a:off x="1043608" y="1988840"/>
            <a:ext cx="2262158" cy="369332"/>
          </a:xfrm>
          <a:prstGeom prst="rect">
            <a:avLst/>
          </a:prstGeom>
          <a:noFill/>
        </p:spPr>
        <p:txBody>
          <a:bodyPr wrap="none" rtlCol="0">
            <a:spAutoFit/>
          </a:bodyPr>
          <a:lstStyle/>
          <a:p>
            <a:r>
              <a:rPr kumimoji="1" lang="ja-JP" altLang="en-US"/>
              <a:t>吸着確率＜離脱確率</a:t>
            </a:r>
          </a:p>
        </p:txBody>
      </p:sp>
      <p:sp>
        <p:nvSpPr>
          <p:cNvPr id="77" name="テキスト ボックス 76">
            <a:extLst>
              <a:ext uri="{FF2B5EF4-FFF2-40B4-BE49-F238E27FC236}">
                <a16:creationId xmlns:a16="http://schemas.microsoft.com/office/drawing/2014/main" id="{99617D82-7EDE-065D-3F81-3DB18793F0B7}"/>
              </a:ext>
            </a:extLst>
          </p:cNvPr>
          <p:cNvSpPr txBox="1"/>
          <p:nvPr/>
        </p:nvSpPr>
        <p:spPr>
          <a:xfrm>
            <a:off x="5724128" y="4437112"/>
            <a:ext cx="2262158" cy="369332"/>
          </a:xfrm>
          <a:prstGeom prst="rect">
            <a:avLst/>
          </a:prstGeom>
          <a:noFill/>
        </p:spPr>
        <p:txBody>
          <a:bodyPr wrap="none" rtlCol="0">
            <a:spAutoFit/>
          </a:bodyPr>
          <a:lstStyle/>
          <a:p>
            <a:r>
              <a:rPr kumimoji="1" lang="ja-JP" altLang="en-US"/>
              <a:t>吸着確率＞離脱確率</a:t>
            </a:r>
          </a:p>
        </p:txBody>
      </p:sp>
      <p:cxnSp>
        <p:nvCxnSpPr>
          <p:cNvPr id="79" name="直線コネクタ 78">
            <a:extLst>
              <a:ext uri="{FF2B5EF4-FFF2-40B4-BE49-F238E27FC236}">
                <a16:creationId xmlns:a16="http://schemas.microsoft.com/office/drawing/2014/main" id="{EEFE638B-0E80-6FF0-3F34-67D80C44568A}"/>
              </a:ext>
            </a:extLst>
          </p:cNvPr>
          <p:cNvCxnSpPr/>
          <p:nvPr/>
        </p:nvCxnSpPr>
        <p:spPr>
          <a:xfrm>
            <a:off x="2915816" y="357301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61A60E0D-E5EC-892E-5133-026D892F3AE7}"/>
              </a:ext>
            </a:extLst>
          </p:cNvPr>
          <p:cNvSpPr txBox="1"/>
          <p:nvPr/>
        </p:nvSpPr>
        <p:spPr>
          <a:xfrm>
            <a:off x="2411760" y="5733256"/>
            <a:ext cx="1107996" cy="369332"/>
          </a:xfrm>
          <a:prstGeom prst="rect">
            <a:avLst/>
          </a:prstGeom>
          <a:noFill/>
        </p:spPr>
        <p:txBody>
          <a:bodyPr wrap="none" rtlCol="0">
            <a:spAutoFit/>
          </a:bodyPr>
          <a:lstStyle/>
          <a:p>
            <a:r>
              <a:rPr lang="ja-JP" altLang="en-US"/>
              <a:t>臨界</a:t>
            </a:r>
            <a:r>
              <a:rPr kumimoji="1" lang="ja-JP" altLang="en-US"/>
              <a:t>半径</a:t>
            </a:r>
          </a:p>
        </p:txBody>
      </p:sp>
      <p:sp>
        <p:nvSpPr>
          <p:cNvPr id="81" name="テキスト ボックス 80">
            <a:extLst>
              <a:ext uri="{FF2B5EF4-FFF2-40B4-BE49-F238E27FC236}">
                <a16:creationId xmlns:a16="http://schemas.microsoft.com/office/drawing/2014/main" id="{81E9A56B-167D-A62B-3203-458D04DC3F83}"/>
              </a:ext>
            </a:extLst>
          </p:cNvPr>
          <p:cNvSpPr txBox="1"/>
          <p:nvPr/>
        </p:nvSpPr>
        <p:spPr>
          <a:xfrm>
            <a:off x="7740352" y="5373216"/>
            <a:ext cx="646331" cy="369332"/>
          </a:xfrm>
          <a:prstGeom prst="rect">
            <a:avLst/>
          </a:prstGeom>
          <a:noFill/>
        </p:spPr>
        <p:txBody>
          <a:bodyPr wrap="none" rtlCol="0">
            <a:spAutoFit/>
          </a:bodyPr>
          <a:lstStyle/>
          <a:p>
            <a:r>
              <a:rPr kumimoji="1" lang="ja-JP" altLang="en-US"/>
              <a:t>半径</a:t>
            </a:r>
          </a:p>
        </p:txBody>
      </p:sp>
    </p:spTree>
    <p:extLst>
      <p:ext uri="{BB962C8B-B14F-4D97-AF65-F5344CB8AC3E}">
        <p14:creationId xmlns:p14="http://schemas.microsoft.com/office/powerpoint/2010/main" val="1377653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06E50B-157A-A5C5-80A6-D189D01EB946}"/>
              </a:ext>
            </a:extLst>
          </p:cNvPr>
          <p:cNvSpPr>
            <a:spLocks noGrp="1"/>
          </p:cNvSpPr>
          <p:nvPr>
            <p:ph type="body" sz="quarter" idx="10"/>
          </p:nvPr>
        </p:nvSpPr>
        <p:spPr/>
        <p:txBody>
          <a:bodyPr/>
          <a:lstStyle/>
          <a:p>
            <a:r>
              <a:rPr kumimoji="1" lang="ja-JP" altLang="en-US"/>
              <a:t>液滴のダイナミクス</a:t>
            </a:r>
          </a:p>
        </p:txBody>
      </p:sp>
      <p:sp>
        <p:nvSpPr>
          <p:cNvPr id="3" name="テキスト ボックス 2">
            <a:extLst>
              <a:ext uri="{FF2B5EF4-FFF2-40B4-BE49-F238E27FC236}">
                <a16:creationId xmlns:a16="http://schemas.microsoft.com/office/drawing/2014/main" id="{2E4CE067-7D97-C5FF-9D8B-DCC011666DC7}"/>
              </a:ext>
            </a:extLst>
          </p:cNvPr>
          <p:cNvSpPr txBox="1"/>
          <p:nvPr/>
        </p:nvSpPr>
        <p:spPr>
          <a:xfrm>
            <a:off x="323528" y="1268760"/>
            <a:ext cx="7560839" cy="954107"/>
          </a:xfrm>
          <a:prstGeom prst="rect">
            <a:avLst/>
          </a:prstGeom>
          <a:noFill/>
        </p:spPr>
        <p:txBody>
          <a:bodyPr wrap="square" rtlCol="0">
            <a:spAutoFit/>
          </a:bodyPr>
          <a:lstStyle/>
          <a:p>
            <a:r>
              <a:rPr kumimoji="1" lang="ja-JP" altLang="en-US" sz="2800"/>
              <a:t>半径</a:t>
            </a:r>
            <a:r>
              <a:rPr kumimoji="1" lang="en-US" altLang="ja-JP" sz="2800"/>
              <a:t>r</a:t>
            </a:r>
            <a:r>
              <a:rPr kumimoji="1" lang="ja-JP" altLang="en-US" sz="2800"/>
              <a:t>の液滴について、原子がランダムに吸着したり離脱したりする確率モデルを考える</a:t>
            </a:r>
          </a:p>
        </p:txBody>
      </p:sp>
      <p:sp>
        <p:nvSpPr>
          <p:cNvPr id="7" name="テキスト ボックス 6">
            <a:extLst>
              <a:ext uri="{FF2B5EF4-FFF2-40B4-BE49-F238E27FC236}">
                <a16:creationId xmlns:a16="http://schemas.microsoft.com/office/drawing/2014/main" id="{D262FD99-CAD6-B034-9B5D-587DCE2306BE}"/>
              </a:ext>
            </a:extLst>
          </p:cNvPr>
          <p:cNvSpPr txBox="1"/>
          <p:nvPr/>
        </p:nvSpPr>
        <p:spPr>
          <a:xfrm>
            <a:off x="683568" y="4077072"/>
            <a:ext cx="3185487" cy="646331"/>
          </a:xfrm>
          <a:prstGeom prst="rect">
            <a:avLst/>
          </a:prstGeom>
          <a:noFill/>
        </p:spPr>
        <p:txBody>
          <a:bodyPr wrap="none" rtlCol="0">
            <a:spAutoFit/>
          </a:bodyPr>
          <a:lstStyle/>
          <a:p>
            <a:r>
              <a:rPr kumimoji="1" lang="ja-JP" altLang="en-US"/>
              <a:t>小さい液滴は、</a:t>
            </a:r>
            <a:r>
              <a:rPr lang="ja-JP" altLang="en-US"/>
              <a:t>より</a:t>
            </a:r>
            <a:endParaRPr lang="en-US" altLang="ja-JP"/>
          </a:p>
          <a:p>
            <a:r>
              <a:rPr lang="ja-JP" altLang="en-US"/>
              <a:t>小さくなる確率の方が大きい</a:t>
            </a:r>
            <a:endParaRPr kumimoji="1" lang="ja-JP" altLang="en-US"/>
          </a:p>
        </p:txBody>
      </p:sp>
      <p:grpSp>
        <p:nvGrpSpPr>
          <p:cNvPr id="17" name="グループ化 16">
            <a:extLst>
              <a:ext uri="{FF2B5EF4-FFF2-40B4-BE49-F238E27FC236}">
                <a16:creationId xmlns:a16="http://schemas.microsoft.com/office/drawing/2014/main" id="{9C9BBA0F-4D76-A583-14F7-2C5BB3033724}"/>
              </a:ext>
            </a:extLst>
          </p:cNvPr>
          <p:cNvGrpSpPr/>
          <p:nvPr/>
        </p:nvGrpSpPr>
        <p:grpSpPr>
          <a:xfrm>
            <a:off x="467544" y="2852936"/>
            <a:ext cx="3528392" cy="936104"/>
            <a:chOff x="467544" y="2852936"/>
            <a:chExt cx="3528392" cy="936104"/>
          </a:xfrm>
        </p:grpSpPr>
        <p:sp>
          <p:nvSpPr>
            <p:cNvPr id="4" name="楕円 3">
              <a:extLst>
                <a:ext uri="{FF2B5EF4-FFF2-40B4-BE49-F238E27FC236}">
                  <a16:creationId xmlns:a16="http://schemas.microsoft.com/office/drawing/2014/main" id="{31F38630-992C-391E-E0E4-22ED8FA57120}"/>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202E6F1-FB4B-34A6-0DB5-0E9AC6F3B3F7}"/>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BA192E2-FAE2-E075-81BC-49CEA97041FE}"/>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69892B4-D75C-9ED6-CFFC-73B9F4CD0983}"/>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5E0EFB6-31CC-88E2-1E49-B990564FFE01}"/>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C5A59850-E184-058C-F1BB-6EFFB2C8BCE6}"/>
              </a:ext>
            </a:extLst>
          </p:cNvPr>
          <p:cNvGrpSpPr/>
          <p:nvPr/>
        </p:nvGrpSpPr>
        <p:grpSpPr>
          <a:xfrm>
            <a:off x="4716016" y="2708920"/>
            <a:ext cx="4320480" cy="1296144"/>
            <a:chOff x="4716016" y="2708920"/>
            <a:chExt cx="4320480" cy="1296144"/>
          </a:xfrm>
        </p:grpSpPr>
        <p:sp>
          <p:nvSpPr>
            <p:cNvPr id="10" name="楕円 9">
              <a:extLst>
                <a:ext uri="{FF2B5EF4-FFF2-40B4-BE49-F238E27FC236}">
                  <a16:creationId xmlns:a16="http://schemas.microsoft.com/office/drawing/2014/main" id="{5092D12F-DF99-62F0-C9A5-32613481780A}"/>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48F3F7F-D9CE-062C-3880-C01BB8B29388}"/>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1A9CC97-4829-879B-D913-BA64E40A5FF0}"/>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2CA9203-7A80-03C3-B265-24EB02FBEC1F}"/>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D300F0DE-9942-D48A-CBFF-B0D240DF44AC}"/>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DA7B6AD7-EEB5-A5B5-5902-FA2EB8F0EC5D}"/>
              </a:ext>
            </a:extLst>
          </p:cNvPr>
          <p:cNvSpPr txBox="1"/>
          <p:nvPr/>
        </p:nvSpPr>
        <p:spPr>
          <a:xfrm>
            <a:off x="5364088" y="4149080"/>
            <a:ext cx="3185487" cy="646331"/>
          </a:xfrm>
          <a:prstGeom prst="rect">
            <a:avLst/>
          </a:prstGeom>
          <a:noFill/>
        </p:spPr>
        <p:txBody>
          <a:bodyPr wrap="none" rtlCol="0">
            <a:spAutoFit/>
          </a:bodyPr>
          <a:lstStyle/>
          <a:p>
            <a:r>
              <a:rPr kumimoji="1" lang="ja-JP" altLang="en-US"/>
              <a:t>大きい液滴は、</a:t>
            </a:r>
            <a:r>
              <a:rPr lang="ja-JP" altLang="en-US"/>
              <a:t>より</a:t>
            </a:r>
            <a:endParaRPr lang="en-US" altLang="ja-JP"/>
          </a:p>
          <a:p>
            <a:r>
              <a:rPr lang="ja-JP" altLang="en-US"/>
              <a:t>大きくなる確率の方が大きい</a:t>
            </a:r>
            <a:endParaRPr kumimoji="1" lang="ja-JP" altLang="en-US"/>
          </a:p>
        </p:txBody>
      </p:sp>
    </p:spTree>
    <p:extLst>
      <p:ext uri="{BB962C8B-B14F-4D97-AF65-F5344CB8AC3E}">
        <p14:creationId xmlns:p14="http://schemas.microsoft.com/office/powerpoint/2010/main" val="2174546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2C8C10-4BCD-84B1-614F-910011CD7202}"/>
              </a:ext>
            </a:extLst>
          </p:cNvPr>
          <p:cNvSpPr>
            <a:spLocks noGrp="1"/>
          </p:cNvSpPr>
          <p:nvPr>
            <p:ph type="body" sz="quarter" idx="10"/>
          </p:nvPr>
        </p:nvSpPr>
        <p:spPr/>
        <p:txBody>
          <a:bodyPr/>
          <a:lstStyle/>
          <a:p>
            <a:r>
              <a:rPr kumimoji="1" lang="ja-JP" altLang="en-US"/>
              <a:t>液滴のダイナミクス</a:t>
            </a:r>
          </a:p>
        </p:txBody>
      </p:sp>
      <p:cxnSp>
        <p:nvCxnSpPr>
          <p:cNvPr id="4" name="直線矢印コネクタ 3">
            <a:extLst>
              <a:ext uri="{FF2B5EF4-FFF2-40B4-BE49-F238E27FC236}">
                <a16:creationId xmlns:a16="http://schemas.microsoft.com/office/drawing/2014/main" id="{65CA04D6-1EBE-5421-889E-871C87F88999}"/>
              </a:ext>
            </a:extLst>
          </p:cNvPr>
          <p:cNvCxnSpPr/>
          <p:nvPr/>
        </p:nvCxnSpPr>
        <p:spPr>
          <a:xfrm>
            <a:off x="827584" y="4355812"/>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E10CAE1-9517-2990-B03E-AED749DAA6BE}"/>
              </a:ext>
            </a:extLst>
          </p:cNvPr>
          <p:cNvSpPr txBox="1"/>
          <p:nvPr/>
        </p:nvSpPr>
        <p:spPr>
          <a:xfrm>
            <a:off x="8219534" y="4139788"/>
            <a:ext cx="312906" cy="369332"/>
          </a:xfrm>
          <a:prstGeom prst="rect">
            <a:avLst/>
          </a:prstGeom>
          <a:noFill/>
        </p:spPr>
        <p:txBody>
          <a:bodyPr wrap="none" rtlCol="0">
            <a:spAutoFit/>
          </a:bodyPr>
          <a:lstStyle/>
          <a:p>
            <a:r>
              <a:rPr kumimoji="1" lang="en-US" altLang="ja-JP"/>
              <a:t>n</a:t>
            </a:r>
            <a:endParaRPr kumimoji="1" lang="ja-JP" altLang="en-US"/>
          </a:p>
        </p:txBody>
      </p:sp>
      <p:cxnSp>
        <p:nvCxnSpPr>
          <p:cNvPr id="7" name="直線コネクタ 6">
            <a:extLst>
              <a:ext uri="{FF2B5EF4-FFF2-40B4-BE49-F238E27FC236}">
                <a16:creationId xmlns:a16="http://schemas.microsoft.com/office/drawing/2014/main" id="{537E0FB9-2223-B6AE-4292-046315CF06BE}"/>
              </a:ext>
            </a:extLst>
          </p:cNvPr>
          <p:cNvCxnSpPr/>
          <p:nvPr/>
        </p:nvCxnSpPr>
        <p:spPr>
          <a:xfrm>
            <a:off x="9716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C90FECD-40AC-68A1-E72E-1411323D6B03}"/>
              </a:ext>
            </a:extLst>
          </p:cNvPr>
          <p:cNvCxnSpPr/>
          <p:nvPr/>
        </p:nvCxnSpPr>
        <p:spPr>
          <a:xfrm>
            <a:off x="16916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A5914A-CF83-92B1-DE74-99CE9C98BA9D}"/>
              </a:ext>
            </a:extLst>
          </p:cNvPr>
          <p:cNvCxnSpPr/>
          <p:nvPr/>
        </p:nvCxnSpPr>
        <p:spPr>
          <a:xfrm>
            <a:off x="24117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87FCD61-C4B7-2D06-B846-BDAB84AED085}"/>
              </a:ext>
            </a:extLst>
          </p:cNvPr>
          <p:cNvCxnSpPr/>
          <p:nvPr/>
        </p:nvCxnSpPr>
        <p:spPr>
          <a:xfrm>
            <a:off x="31318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F14661F-5EA9-284F-146E-4E04E4BAA7D2}"/>
              </a:ext>
            </a:extLst>
          </p:cNvPr>
          <p:cNvCxnSpPr/>
          <p:nvPr/>
        </p:nvCxnSpPr>
        <p:spPr>
          <a:xfrm>
            <a:off x="38519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87FFA3B-9D91-076E-691B-FCB2AA0445CA}"/>
              </a:ext>
            </a:extLst>
          </p:cNvPr>
          <p:cNvCxnSpPr/>
          <p:nvPr/>
        </p:nvCxnSpPr>
        <p:spPr>
          <a:xfrm>
            <a:off x="45720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4302293-B3F4-1B14-AFD7-C859AF4B4053}"/>
              </a:ext>
            </a:extLst>
          </p:cNvPr>
          <p:cNvCxnSpPr/>
          <p:nvPr/>
        </p:nvCxnSpPr>
        <p:spPr>
          <a:xfrm>
            <a:off x="52920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9B55643-52B2-C2FA-9352-D5703E14EFE4}"/>
              </a:ext>
            </a:extLst>
          </p:cNvPr>
          <p:cNvCxnSpPr/>
          <p:nvPr/>
        </p:nvCxnSpPr>
        <p:spPr>
          <a:xfrm>
            <a:off x="60121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45E424-AF91-224E-F7D0-DEC593B32526}"/>
              </a:ext>
            </a:extLst>
          </p:cNvPr>
          <p:cNvCxnSpPr/>
          <p:nvPr/>
        </p:nvCxnSpPr>
        <p:spPr>
          <a:xfrm>
            <a:off x="67322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FACF02A-ACDC-01CB-5158-4A59039372D7}"/>
              </a:ext>
            </a:extLst>
          </p:cNvPr>
          <p:cNvCxnSpPr/>
          <p:nvPr/>
        </p:nvCxnSpPr>
        <p:spPr>
          <a:xfrm>
            <a:off x="74523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7018AF3-045B-054B-CB09-E1CA8AEA0DFD}"/>
              </a:ext>
            </a:extLst>
          </p:cNvPr>
          <p:cNvSpPr txBox="1"/>
          <p:nvPr/>
        </p:nvSpPr>
        <p:spPr>
          <a:xfrm>
            <a:off x="467544" y="1340768"/>
            <a:ext cx="5570756" cy="523220"/>
          </a:xfrm>
          <a:prstGeom prst="rect">
            <a:avLst/>
          </a:prstGeom>
          <a:noFill/>
        </p:spPr>
        <p:txBody>
          <a:bodyPr wrap="none" rtlCol="0">
            <a:spAutoFit/>
          </a:bodyPr>
          <a:lstStyle/>
          <a:p>
            <a:r>
              <a:rPr lang="ja-JP" altLang="en-US" sz="2800"/>
              <a:t>液滴に含まれる原子数を軸にとる</a:t>
            </a:r>
            <a:endParaRPr kumimoji="1" lang="ja-JP" altLang="en-US" sz="2800"/>
          </a:p>
        </p:txBody>
      </p:sp>
      <p:sp>
        <p:nvSpPr>
          <p:cNvPr id="18" name="テキスト ボックス 17">
            <a:extLst>
              <a:ext uri="{FF2B5EF4-FFF2-40B4-BE49-F238E27FC236}">
                <a16:creationId xmlns:a16="http://schemas.microsoft.com/office/drawing/2014/main" id="{5C87EB4D-78F9-8A73-58DB-6F6FD1D82D0E}"/>
              </a:ext>
            </a:extLst>
          </p:cNvPr>
          <p:cNvSpPr txBox="1"/>
          <p:nvPr/>
        </p:nvSpPr>
        <p:spPr>
          <a:xfrm>
            <a:off x="1043608" y="2132856"/>
            <a:ext cx="5211683" cy="954107"/>
          </a:xfrm>
          <a:prstGeom prst="rect">
            <a:avLst/>
          </a:prstGeom>
          <a:noFill/>
        </p:spPr>
        <p:txBody>
          <a:bodyPr wrap="none" rtlCol="0">
            <a:spAutoFit/>
          </a:bodyPr>
          <a:lstStyle/>
          <a:p>
            <a:r>
              <a:rPr lang="ja-JP" altLang="en-US" sz="2800"/>
              <a:t>原子を獲得したら右に一歩進む</a:t>
            </a:r>
            <a:endParaRPr lang="en-US" altLang="ja-JP" sz="2800"/>
          </a:p>
          <a:p>
            <a:r>
              <a:rPr lang="ja-JP" altLang="en-US" sz="2800"/>
              <a:t>原子</a:t>
            </a:r>
            <a:r>
              <a:rPr kumimoji="1" lang="ja-JP" altLang="en-US" sz="2800"/>
              <a:t>を放出したら左に一歩進む</a:t>
            </a:r>
          </a:p>
        </p:txBody>
      </p:sp>
      <p:grpSp>
        <p:nvGrpSpPr>
          <p:cNvPr id="19" name="グループ化 18">
            <a:extLst>
              <a:ext uri="{FF2B5EF4-FFF2-40B4-BE49-F238E27FC236}">
                <a16:creationId xmlns:a16="http://schemas.microsoft.com/office/drawing/2014/main" id="{86097168-21D4-751F-D9E4-A1112FBDF84D}"/>
              </a:ext>
            </a:extLst>
          </p:cNvPr>
          <p:cNvGrpSpPr/>
          <p:nvPr/>
        </p:nvGrpSpPr>
        <p:grpSpPr>
          <a:xfrm>
            <a:off x="899592" y="3573016"/>
            <a:ext cx="1800200" cy="477604"/>
            <a:chOff x="467544" y="2852936"/>
            <a:chExt cx="3528392" cy="936104"/>
          </a:xfrm>
        </p:grpSpPr>
        <p:sp>
          <p:nvSpPr>
            <p:cNvPr id="20" name="楕円 19">
              <a:extLst>
                <a:ext uri="{FF2B5EF4-FFF2-40B4-BE49-F238E27FC236}">
                  <a16:creationId xmlns:a16="http://schemas.microsoft.com/office/drawing/2014/main" id="{93BB62A4-8B3E-35AA-88F4-DA606C26ADBA}"/>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6FFD66A4-98EF-AC9E-59B8-76FF62D32882}"/>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94481FC-FEC8-3D0D-60B6-DB508F6D6F7F}"/>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415E9438-4BF9-61D9-E140-AC0BE469F5CC}"/>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B1FF0685-1250-7F03-358A-C12032F0AA0F}"/>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0D53C4BF-1660-03F6-4669-AB703137065D}"/>
              </a:ext>
            </a:extLst>
          </p:cNvPr>
          <p:cNvGrpSpPr/>
          <p:nvPr/>
        </p:nvGrpSpPr>
        <p:grpSpPr>
          <a:xfrm>
            <a:off x="4932040" y="3356992"/>
            <a:ext cx="2304256" cy="691277"/>
            <a:chOff x="4716016" y="2708920"/>
            <a:chExt cx="4320480" cy="1296144"/>
          </a:xfrm>
        </p:grpSpPr>
        <p:sp>
          <p:nvSpPr>
            <p:cNvPr id="26" name="楕円 25">
              <a:extLst>
                <a:ext uri="{FF2B5EF4-FFF2-40B4-BE49-F238E27FC236}">
                  <a16:creationId xmlns:a16="http://schemas.microsoft.com/office/drawing/2014/main" id="{8E759C05-3058-E3C8-0763-8BA6219F0953}"/>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DBF9D2C-8C5F-6907-6D48-CE379C1C4881}"/>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5601281-9377-7A6C-C8E0-1CB35A8D4EE3}"/>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12268B23-6AD4-56F6-9214-70AFAE9FA5F0}"/>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953476A5-651A-ABFA-527C-2A217507D1B0}"/>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77BBEADD-DE6C-9932-39CC-DC8436644B5D}"/>
              </a:ext>
            </a:extLst>
          </p:cNvPr>
          <p:cNvSpPr txBox="1"/>
          <p:nvPr/>
        </p:nvSpPr>
        <p:spPr>
          <a:xfrm>
            <a:off x="12720" y="5373216"/>
            <a:ext cx="3416320" cy="523220"/>
          </a:xfrm>
          <a:prstGeom prst="rect">
            <a:avLst/>
          </a:prstGeom>
          <a:noFill/>
        </p:spPr>
        <p:txBody>
          <a:bodyPr wrap="none" rtlCol="0">
            <a:spAutoFit/>
          </a:bodyPr>
          <a:lstStyle/>
          <a:p>
            <a:r>
              <a:rPr kumimoji="1" lang="ja-JP" altLang="en-US" sz="2800"/>
              <a:t>液滴のダイナミクス</a:t>
            </a:r>
          </a:p>
        </p:txBody>
      </p:sp>
      <p:sp>
        <p:nvSpPr>
          <p:cNvPr id="32" name="テキスト ボックス 31">
            <a:extLst>
              <a:ext uri="{FF2B5EF4-FFF2-40B4-BE49-F238E27FC236}">
                <a16:creationId xmlns:a16="http://schemas.microsoft.com/office/drawing/2014/main" id="{B4BC6FAC-CA1C-FAFC-326A-12BC75E40E35}"/>
              </a:ext>
            </a:extLst>
          </p:cNvPr>
          <p:cNvSpPr txBox="1"/>
          <p:nvPr/>
        </p:nvSpPr>
        <p:spPr>
          <a:xfrm>
            <a:off x="3932317" y="5157192"/>
            <a:ext cx="5211683" cy="954107"/>
          </a:xfrm>
          <a:prstGeom prst="rect">
            <a:avLst/>
          </a:prstGeom>
          <a:noFill/>
        </p:spPr>
        <p:txBody>
          <a:bodyPr wrap="none" rtlCol="0">
            <a:spAutoFit/>
          </a:bodyPr>
          <a:lstStyle/>
          <a:p>
            <a:r>
              <a:rPr kumimoji="1" lang="ja-JP" altLang="en-US" sz="2800"/>
              <a:t>場所によって左右に行く</a:t>
            </a:r>
            <a:endParaRPr kumimoji="1" lang="en-US" altLang="ja-JP" sz="2800"/>
          </a:p>
          <a:p>
            <a:r>
              <a:rPr kumimoji="1" lang="ja-JP" altLang="en-US" sz="2800"/>
              <a:t>確率が異なる</a:t>
            </a:r>
            <a:r>
              <a:rPr lang="ja-JP" altLang="en-US" sz="2800"/>
              <a:t>ランダムウォーク</a:t>
            </a:r>
            <a:endParaRPr kumimoji="1" lang="ja-JP" altLang="en-US" sz="2800"/>
          </a:p>
        </p:txBody>
      </p:sp>
      <p:sp>
        <p:nvSpPr>
          <p:cNvPr id="33" name="矢印: 右 32">
            <a:extLst>
              <a:ext uri="{FF2B5EF4-FFF2-40B4-BE49-F238E27FC236}">
                <a16:creationId xmlns:a16="http://schemas.microsoft.com/office/drawing/2014/main" id="{8E750A51-6E2F-E848-169A-AFBE777D0530}"/>
              </a:ext>
            </a:extLst>
          </p:cNvPr>
          <p:cNvSpPr/>
          <p:nvPr/>
        </p:nvSpPr>
        <p:spPr>
          <a:xfrm>
            <a:off x="3419872" y="5373216"/>
            <a:ext cx="43204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314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BE92B-CCDB-B575-CE9E-AC3BA8E36A9A}"/>
              </a:ext>
            </a:extLst>
          </p:cNvPr>
          <p:cNvSpPr>
            <a:spLocks noGrp="1"/>
          </p:cNvSpPr>
          <p:nvPr>
            <p:ph type="body" sz="quarter" idx="10"/>
          </p:nvPr>
        </p:nvSpPr>
        <p:spPr/>
        <p:txBody>
          <a:bodyPr/>
          <a:lstStyle/>
          <a:p>
            <a:r>
              <a:rPr lang="ja-JP" altLang="en-US"/>
              <a:t>液滴のダイナミクス</a:t>
            </a:r>
            <a:endParaRPr kumimoji="1" lang="ja-JP" altLang="en-US"/>
          </a:p>
        </p:txBody>
      </p:sp>
      <p:sp>
        <p:nvSpPr>
          <p:cNvPr id="4" name="テキスト ボックス 3">
            <a:extLst>
              <a:ext uri="{FF2B5EF4-FFF2-40B4-BE49-F238E27FC236}">
                <a16:creationId xmlns:a16="http://schemas.microsoft.com/office/drawing/2014/main" id="{837A4DCC-6A7F-386A-E222-5F63FA136304}"/>
              </a:ext>
            </a:extLst>
          </p:cNvPr>
          <p:cNvSpPr txBox="1"/>
          <p:nvPr/>
        </p:nvSpPr>
        <p:spPr>
          <a:xfrm>
            <a:off x="1835696" y="1052736"/>
            <a:ext cx="6848350" cy="1384995"/>
          </a:xfrm>
          <a:prstGeom prst="rect">
            <a:avLst/>
          </a:prstGeom>
          <a:noFill/>
        </p:spPr>
        <p:txBody>
          <a:bodyPr wrap="none" rtlCol="0">
            <a:spAutoFit/>
          </a:bodyPr>
          <a:lstStyle/>
          <a:p>
            <a:r>
              <a:rPr kumimoji="1" lang="ja-JP" altLang="en-US" sz="2800"/>
              <a:t>内部に</a:t>
            </a:r>
            <a:r>
              <a:rPr kumimoji="1" lang="en-US" altLang="ja-JP" sz="2800"/>
              <a:t>n</a:t>
            </a:r>
            <a:r>
              <a:rPr lang="ja-JP" altLang="en-US" sz="2800"/>
              <a:t>個の原子を含む液滴の数</a:t>
            </a:r>
            <a:endParaRPr lang="en-US" altLang="ja-JP" sz="2800"/>
          </a:p>
          <a:p>
            <a:r>
              <a:rPr lang="ja-JP" altLang="en-US" sz="2800"/>
              <a:t>単位時間あたりに粒子を</a:t>
            </a:r>
            <a:r>
              <a:rPr lang="en-US" altLang="ja-JP" sz="2800"/>
              <a:t>1</a:t>
            </a:r>
            <a:r>
              <a:rPr lang="ja-JP" altLang="en-US" sz="2800"/>
              <a:t>つ獲得する確率</a:t>
            </a:r>
            <a:endParaRPr lang="en-US" altLang="ja-JP" sz="2800"/>
          </a:p>
          <a:p>
            <a:r>
              <a:rPr lang="ja-JP" altLang="en-US" sz="2800"/>
              <a:t>単位時間あたりに粒子を</a:t>
            </a:r>
            <a:r>
              <a:rPr lang="en-US" altLang="ja-JP" sz="2800"/>
              <a:t>1</a:t>
            </a:r>
            <a:r>
              <a:rPr lang="ja-JP" altLang="en-US" sz="2800"/>
              <a:t>つ放出する確率</a:t>
            </a:r>
            <a:endParaRPr lang="en-US" altLang="ja-JP"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9D651BA-DEFE-22BF-75C9-FBF2E6A8F00B}"/>
                  </a:ext>
                </a:extLst>
              </p:cNvPr>
              <p:cNvSpPr txBox="1"/>
              <p:nvPr/>
            </p:nvSpPr>
            <p:spPr>
              <a:xfrm>
                <a:off x="467544" y="980728"/>
                <a:ext cx="1223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𝑐</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19D651BA-DEFE-22BF-75C9-FBF2E6A8F00B}"/>
                  </a:ext>
                </a:extLst>
              </p:cNvPr>
              <p:cNvSpPr txBox="1">
                <a:spLocks noRot="1" noChangeAspect="1" noMove="1" noResize="1" noEditPoints="1" noAdjustHandles="1" noChangeArrowheads="1" noChangeShapeType="1" noTextEdit="1"/>
              </p:cNvSpPr>
              <p:nvPr/>
            </p:nvSpPr>
            <p:spPr>
              <a:xfrm>
                <a:off x="467544" y="980728"/>
                <a:ext cx="122373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F14A07-524F-A6A6-030A-56C46C6C127A}"/>
                  </a:ext>
                </a:extLst>
              </p:cNvPr>
              <p:cNvSpPr txBox="1"/>
              <p:nvPr/>
            </p:nvSpPr>
            <p:spPr>
              <a:xfrm>
                <a:off x="467544" y="1484784"/>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F14A07-524F-A6A6-030A-56C46C6C127A}"/>
                  </a:ext>
                </a:extLst>
              </p:cNvPr>
              <p:cNvSpPr txBox="1">
                <a:spLocks noRot="1" noChangeAspect="1" noMove="1" noResize="1" noEditPoints="1" noAdjustHandles="1" noChangeArrowheads="1" noChangeShapeType="1" noTextEdit="1"/>
              </p:cNvSpPr>
              <p:nvPr/>
            </p:nvSpPr>
            <p:spPr>
              <a:xfrm>
                <a:off x="467544" y="1484784"/>
                <a:ext cx="1266372"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81FB2CE-ED94-303A-0D13-DFD28E1CB9ED}"/>
                  </a:ext>
                </a:extLst>
              </p:cNvPr>
              <p:cNvSpPr txBox="1"/>
              <p:nvPr/>
            </p:nvSpPr>
            <p:spPr>
              <a:xfrm>
                <a:off x="467544" y="1916832"/>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D81FB2CE-ED94-303A-0D13-DFD28E1CB9ED}"/>
                  </a:ext>
                </a:extLst>
              </p:cNvPr>
              <p:cNvSpPr txBox="1">
                <a:spLocks noRot="1" noChangeAspect="1" noMove="1" noResize="1" noEditPoints="1" noAdjustHandles="1" noChangeArrowheads="1" noChangeShapeType="1" noTextEdit="1"/>
              </p:cNvSpPr>
              <p:nvPr/>
            </p:nvSpPr>
            <p:spPr>
              <a:xfrm>
                <a:off x="467544" y="1916832"/>
                <a:ext cx="1266372"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7379FCF-4755-2D0B-F2F9-774FD75BA9D4}"/>
                  </a:ext>
                </a:extLst>
              </p:cNvPr>
              <p:cNvSpPr txBox="1"/>
              <p:nvPr/>
            </p:nvSpPr>
            <p:spPr>
              <a:xfrm>
                <a:off x="712201" y="263691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8" name="テキスト ボックス 7">
                <a:extLst>
                  <a:ext uri="{FF2B5EF4-FFF2-40B4-BE49-F238E27FC236}">
                    <a16:creationId xmlns:a16="http://schemas.microsoft.com/office/drawing/2014/main" id="{97379FCF-4755-2D0B-F2F9-774FD75BA9D4}"/>
                  </a:ext>
                </a:extLst>
              </p:cNvPr>
              <p:cNvSpPr txBox="1">
                <a:spLocks noRot="1" noChangeAspect="1" noMove="1" noResize="1" noEditPoints="1" noAdjustHandles="1" noChangeArrowheads="1" noChangeShapeType="1" noTextEdit="1"/>
              </p:cNvSpPr>
              <p:nvPr/>
            </p:nvSpPr>
            <p:spPr>
              <a:xfrm>
                <a:off x="712201" y="2636912"/>
                <a:ext cx="6452087" cy="95571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D8AFBA5-FCE2-1DF5-57DA-4A148F813987}"/>
                  </a:ext>
                </a:extLst>
              </p:cNvPr>
              <p:cNvSpPr txBox="1"/>
              <p:nvPr/>
            </p:nvSpPr>
            <p:spPr>
              <a:xfrm>
                <a:off x="2584409" y="364502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9" name="テキスト ボックス 8">
                <a:extLst>
                  <a:ext uri="{FF2B5EF4-FFF2-40B4-BE49-F238E27FC236}">
                    <a16:creationId xmlns:a16="http://schemas.microsoft.com/office/drawing/2014/main" id="{ED8AFBA5-FCE2-1DF5-57DA-4A148F813987}"/>
                  </a:ext>
                </a:extLst>
              </p:cNvPr>
              <p:cNvSpPr txBox="1">
                <a:spLocks noRot="1" noChangeAspect="1" noMove="1" noResize="1" noEditPoints="1" noAdjustHandles="1" noChangeArrowheads="1" noChangeShapeType="1" noTextEdit="1"/>
              </p:cNvSpPr>
              <p:nvPr/>
            </p:nvSpPr>
            <p:spPr>
              <a:xfrm>
                <a:off x="2584409" y="3645024"/>
                <a:ext cx="411555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F47A081-931E-1A56-C4CF-D9A21FA633A5}"/>
                  </a:ext>
                </a:extLst>
              </p:cNvPr>
              <p:cNvSpPr txBox="1"/>
              <p:nvPr/>
            </p:nvSpPr>
            <p:spPr>
              <a:xfrm>
                <a:off x="2584409" y="429309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10" name="テキスト ボックス 9">
                <a:extLst>
                  <a:ext uri="{FF2B5EF4-FFF2-40B4-BE49-F238E27FC236}">
                    <a16:creationId xmlns:a16="http://schemas.microsoft.com/office/drawing/2014/main" id="{AF47A081-931E-1A56-C4CF-D9A21FA633A5}"/>
                  </a:ext>
                </a:extLst>
              </p:cNvPr>
              <p:cNvSpPr txBox="1">
                <a:spLocks noRot="1" noChangeAspect="1" noMove="1" noResize="1" noEditPoints="1" noAdjustHandles="1" noChangeArrowheads="1" noChangeShapeType="1" noTextEdit="1"/>
              </p:cNvSpPr>
              <p:nvPr/>
            </p:nvSpPr>
            <p:spPr>
              <a:xfrm>
                <a:off x="2584409" y="4293096"/>
                <a:ext cx="4115550" cy="492443"/>
              </a:xfrm>
              <a:prstGeom prst="rect">
                <a:avLst/>
              </a:prstGeom>
              <a:blipFill>
                <a:blip r:embed="rId7"/>
                <a:stretch>
                  <a:fillRect/>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10F1BA7D-8535-1638-1855-CAE5ABF38F77}"/>
              </a:ext>
            </a:extLst>
          </p:cNvPr>
          <p:cNvCxnSpPr/>
          <p:nvPr/>
        </p:nvCxnSpPr>
        <p:spPr>
          <a:xfrm>
            <a:off x="539552" y="5949279"/>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AB60D8A-14F4-C166-5937-610B27DB6069}"/>
              </a:ext>
            </a:extLst>
          </p:cNvPr>
          <p:cNvSpPr txBox="1"/>
          <p:nvPr/>
        </p:nvSpPr>
        <p:spPr>
          <a:xfrm>
            <a:off x="4139952" y="5157191"/>
            <a:ext cx="312906" cy="369332"/>
          </a:xfrm>
          <a:prstGeom prst="rect">
            <a:avLst/>
          </a:prstGeom>
          <a:noFill/>
        </p:spPr>
        <p:txBody>
          <a:bodyPr wrap="none" rtlCol="0">
            <a:spAutoFit/>
          </a:bodyPr>
          <a:lstStyle/>
          <a:p>
            <a:r>
              <a:rPr kumimoji="1" lang="en-US" altLang="ja-JP"/>
              <a:t>n</a:t>
            </a:r>
            <a:endParaRPr kumimoji="1" lang="ja-JP" altLang="en-US"/>
          </a:p>
        </p:txBody>
      </p:sp>
      <p:cxnSp>
        <p:nvCxnSpPr>
          <p:cNvPr id="14" name="直線コネクタ 13">
            <a:extLst>
              <a:ext uri="{FF2B5EF4-FFF2-40B4-BE49-F238E27FC236}">
                <a16:creationId xmlns:a16="http://schemas.microsoft.com/office/drawing/2014/main" id="{2FD17567-D057-3FB6-18FE-F0C29873C1DA}"/>
              </a:ext>
            </a:extLst>
          </p:cNvPr>
          <p:cNvCxnSpPr/>
          <p:nvPr/>
        </p:nvCxnSpPr>
        <p:spPr>
          <a:xfrm>
            <a:off x="140364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DC81260-11E6-3335-56DA-3B46246BD034}"/>
              </a:ext>
            </a:extLst>
          </p:cNvPr>
          <p:cNvCxnSpPr/>
          <p:nvPr/>
        </p:nvCxnSpPr>
        <p:spPr>
          <a:xfrm>
            <a:off x="284380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2E70753-0B8C-8063-D033-9F4E95276013}"/>
              </a:ext>
            </a:extLst>
          </p:cNvPr>
          <p:cNvCxnSpPr/>
          <p:nvPr/>
        </p:nvCxnSpPr>
        <p:spPr>
          <a:xfrm>
            <a:off x="428396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DFD03F-7D30-96F7-EF6C-48445E67FF81}"/>
              </a:ext>
            </a:extLst>
          </p:cNvPr>
          <p:cNvCxnSpPr/>
          <p:nvPr/>
        </p:nvCxnSpPr>
        <p:spPr>
          <a:xfrm>
            <a:off x="572412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D894232-263D-BF9A-C39E-4C17A2C61BD8}"/>
              </a:ext>
            </a:extLst>
          </p:cNvPr>
          <p:cNvCxnSpPr/>
          <p:nvPr/>
        </p:nvCxnSpPr>
        <p:spPr>
          <a:xfrm>
            <a:off x="716428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フリーフォーム: 図形 22">
            <a:extLst>
              <a:ext uri="{FF2B5EF4-FFF2-40B4-BE49-F238E27FC236}">
                <a16:creationId xmlns:a16="http://schemas.microsoft.com/office/drawing/2014/main" id="{E499FEA0-D2EB-AEA6-FC38-2672999BE50E}"/>
              </a:ext>
            </a:extLst>
          </p:cNvPr>
          <p:cNvSpPr/>
          <p:nvPr/>
        </p:nvSpPr>
        <p:spPr>
          <a:xfrm>
            <a:off x="4283968" y="537321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7C493DC7-0C43-F13E-8A18-9F7584F77633}"/>
              </a:ext>
            </a:extLst>
          </p:cNvPr>
          <p:cNvSpPr/>
          <p:nvPr/>
        </p:nvSpPr>
        <p:spPr>
          <a:xfrm flipH="1">
            <a:off x="2843808" y="5373215"/>
            <a:ext cx="1410568"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A5B492C-0E73-1D62-1C3F-2F026D20CD30}"/>
              </a:ext>
            </a:extLst>
          </p:cNvPr>
          <p:cNvSpPr txBox="1"/>
          <p:nvPr/>
        </p:nvSpPr>
        <p:spPr>
          <a:xfrm>
            <a:off x="2555776" y="5157191"/>
            <a:ext cx="518091" cy="369332"/>
          </a:xfrm>
          <a:prstGeom prst="rect">
            <a:avLst/>
          </a:prstGeom>
          <a:noFill/>
        </p:spPr>
        <p:txBody>
          <a:bodyPr wrap="none" rtlCol="0">
            <a:spAutoFit/>
          </a:bodyPr>
          <a:lstStyle/>
          <a:p>
            <a:r>
              <a:rPr kumimoji="1" lang="en-US" altLang="ja-JP"/>
              <a:t>n-1</a:t>
            </a:r>
            <a:endParaRPr kumimoji="1" lang="ja-JP" altLang="en-US"/>
          </a:p>
        </p:txBody>
      </p:sp>
      <p:sp>
        <p:nvSpPr>
          <p:cNvPr id="26" name="テキスト ボックス 25">
            <a:extLst>
              <a:ext uri="{FF2B5EF4-FFF2-40B4-BE49-F238E27FC236}">
                <a16:creationId xmlns:a16="http://schemas.microsoft.com/office/drawing/2014/main" id="{158938EA-09EF-26C3-15DA-73608B472E71}"/>
              </a:ext>
            </a:extLst>
          </p:cNvPr>
          <p:cNvSpPr txBox="1"/>
          <p:nvPr/>
        </p:nvSpPr>
        <p:spPr>
          <a:xfrm>
            <a:off x="5580112" y="5229199"/>
            <a:ext cx="575799" cy="369332"/>
          </a:xfrm>
          <a:prstGeom prst="rect">
            <a:avLst/>
          </a:prstGeom>
          <a:noFill/>
        </p:spPr>
        <p:txBody>
          <a:bodyPr wrap="none" rtlCol="0">
            <a:spAutoFit/>
          </a:bodyPr>
          <a:lstStyle/>
          <a:p>
            <a:r>
              <a:rPr kumimoji="1" lang="en-US" altLang="ja-JP"/>
              <a:t>n+1</a:t>
            </a:r>
            <a:endParaRPr kumimoji="1" lang="ja-JP" altLang="en-US"/>
          </a:p>
        </p:txBody>
      </p:sp>
      <p:sp>
        <p:nvSpPr>
          <p:cNvPr id="27" name="フリーフォーム: 図形 26">
            <a:extLst>
              <a:ext uri="{FF2B5EF4-FFF2-40B4-BE49-F238E27FC236}">
                <a16:creationId xmlns:a16="http://schemas.microsoft.com/office/drawing/2014/main" id="{13C9D6AB-F90F-642E-9DA4-9F142DE522BB}"/>
              </a:ext>
            </a:extLst>
          </p:cNvPr>
          <p:cNvSpPr/>
          <p:nvPr/>
        </p:nvSpPr>
        <p:spPr>
          <a:xfrm rot="10800000">
            <a:off x="4283968" y="609329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3333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89B163F9-D4BF-18E7-AF70-463BD95F0D97}"/>
              </a:ext>
            </a:extLst>
          </p:cNvPr>
          <p:cNvSpPr/>
          <p:nvPr/>
        </p:nvSpPr>
        <p:spPr>
          <a:xfrm rot="10800000" flipH="1">
            <a:off x="2771800" y="6093296"/>
            <a:ext cx="1473692" cy="368423"/>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EB5F1B7D-C845-2BA1-81A2-E9724A24FB0F}"/>
              </a:ext>
            </a:extLst>
          </p:cNvPr>
          <p:cNvCxnSpPr>
            <a:cxnSpLocks/>
          </p:cNvCxnSpPr>
          <p:nvPr/>
        </p:nvCxnSpPr>
        <p:spPr>
          <a:xfrm>
            <a:off x="2771800" y="3429000"/>
            <a:ext cx="439248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E8EE89-D75C-D378-3547-8DC4D00C2BC5}"/>
              </a:ext>
            </a:extLst>
          </p:cNvPr>
          <p:cNvCxnSpPr>
            <a:cxnSpLocks/>
          </p:cNvCxnSpPr>
          <p:nvPr/>
        </p:nvCxnSpPr>
        <p:spPr>
          <a:xfrm>
            <a:off x="2699792" y="4149080"/>
            <a:ext cx="4392488"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A340A2-72FF-FC2D-651B-8A13F79978CF}"/>
              </a:ext>
            </a:extLst>
          </p:cNvPr>
          <p:cNvCxnSpPr>
            <a:cxnSpLocks/>
          </p:cNvCxnSpPr>
          <p:nvPr/>
        </p:nvCxnSpPr>
        <p:spPr>
          <a:xfrm>
            <a:off x="2699792" y="4869160"/>
            <a:ext cx="4392488" cy="0"/>
          </a:xfrm>
          <a:prstGeom prst="line">
            <a:avLst/>
          </a:prstGeom>
          <a:ln w="28575">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3F17791C-0131-9F2D-8BAC-5C99CB5DC919}"/>
              </a:ext>
            </a:extLst>
          </p:cNvPr>
          <p:cNvSpPr txBox="1"/>
          <p:nvPr/>
        </p:nvSpPr>
        <p:spPr>
          <a:xfrm>
            <a:off x="7668344" y="3068960"/>
            <a:ext cx="877163" cy="369332"/>
          </a:xfrm>
          <a:prstGeom prst="rect">
            <a:avLst/>
          </a:prstGeom>
          <a:noFill/>
        </p:spPr>
        <p:txBody>
          <a:bodyPr wrap="none" rtlCol="0">
            <a:spAutoFit/>
          </a:bodyPr>
          <a:lstStyle/>
          <a:p>
            <a:r>
              <a:rPr lang="ja-JP" altLang="en-US"/>
              <a:t>減る分</a:t>
            </a:r>
            <a:endParaRPr kumimoji="1" lang="ja-JP" altLang="en-US"/>
          </a:p>
        </p:txBody>
      </p:sp>
      <p:sp>
        <p:nvSpPr>
          <p:cNvPr id="35" name="テキスト ボックス 34">
            <a:extLst>
              <a:ext uri="{FF2B5EF4-FFF2-40B4-BE49-F238E27FC236}">
                <a16:creationId xmlns:a16="http://schemas.microsoft.com/office/drawing/2014/main" id="{886CA5FA-A36F-B32E-F75A-F248CA1BE411}"/>
              </a:ext>
            </a:extLst>
          </p:cNvPr>
          <p:cNvSpPr txBox="1"/>
          <p:nvPr/>
        </p:nvSpPr>
        <p:spPr>
          <a:xfrm>
            <a:off x="7668344" y="4221088"/>
            <a:ext cx="1107996" cy="369332"/>
          </a:xfrm>
          <a:prstGeom prst="rect">
            <a:avLst/>
          </a:prstGeom>
          <a:noFill/>
        </p:spPr>
        <p:txBody>
          <a:bodyPr wrap="none" rtlCol="0">
            <a:spAutoFit/>
          </a:bodyPr>
          <a:lstStyle/>
          <a:p>
            <a:r>
              <a:rPr lang="ja-JP" altLang="en-US"/>
              <a:t>増える分</a:t>
            </a:r>
            <a:endParaRPr kumimoji="1" lang="ja-JP" altLang="en-US"/>
          </a:p>
        </p:txBody>
      </p:sp>
      <p:sp>
        <p:nvSpPr>
          <p:cNvPr id="36" name="右中かっこ 35">
            <a:extLst>
              <a:ext uri="{FF2B5EF4-FFF2-40B4-BE49-F238E27FC236}">
                <a16:creationId xmlns:a16="http://schemas.microsoft.com/office/drawing/2014/main" id="{AC89B6DD-A905-C9D4-C741-EE79F532A976}"/>
              </a:ext>
            </a:extLst>
          </p:cNvPr>
          <p:cNvSpPr/>
          <p:nvPr/>
        </p:nvSpPr>
        <p:spPr>
          <a:xfrm>
            <a:off x="7308304" y="3789040"/>
            <a:ext cx="216024" cy="1224136"/>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3045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3D5A99-773A-4E98-24EC-0D69745261F7}"/>
              </a:ext>
            </a:extLst>
          </p:cNvPr>
          <p:cNvSpPr>
            <a:spLocks noGrp="1"/>
          </p:cNvSpPr>
          <p:nvPr>
            <p:ph type="body" sz="quarter" idx="10"/>
          </p:nvPr>
        </p:nvSpPr>
        <p:spPr/>
        <p:txBody>
          <a:bodyPr/>
          <a:lstStyle/>
          <a:p>
            <a:r>
              <a:rPr lang="ja-JP" altLang="en-US"/>
              <a:t>液滴のダイナミクス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DE3E8F-09DE-346A-6AE8-48A8C856CFED}"/>
                  </a:ext>
                </a:extLst>
              </p:cNvPr>
              <p:cNvSpPr txBox="1"/>
              <p:nvPr/>
            </p:nvSpPr>
            <p:spPr>
              <a:xfrm>
                <a:off x="755576" y="119675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3" name="テキスト ボックス 2">
                <a:extLst>
                  <a:ext uri="{FF2B5EF4-FFF2-40B4-BE49-F238E27FC236}">
                    <a16:creationId xmlns:a16="http://schemas.microsoft.com/office/drawing/2014/main" id="{64DE3E8F-09DE-346A-6AE8-48A8C856CFED}"/>
                  </a:ext>
                </a:extLst>
              </p:cNvPr>
              <p:cNvSpPr txBox="1">
                <a:spLocks noRot="1" noChangeAspect="1" noMove="1" noResize="1" noEditPoints="1" noAdjustHandles="1" noChangeArrowheads="1" noChangeShapeType="1" noTextEdit="1"/>
              </p:cNvSpPr>
              <p:nvPr/>
            </p:nvSpPr>
            <p:spPr>
              <a:xfrm>
                <a:off x="755576" y="1196752"/>
                <a:ext cx="6452087" cy="95571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67BEE9-0C37-0463-6CF8-040CD9C40AE1}"/>
                  </a:ext>
                </a:extLst>
              </p:cNvPr>
              <p:cNvSpPr txBox="1"/>
              <p:nvPr/>
            </p:nvSpPr>
            <p:spPr>
              <a:xfrm>
                <a:off x="2627784" y="220486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4" name="テキスト ボックス 3">
                <a:extLst>
                  <a:ext uri="{FF2B5EF4-FFF2-40B4-BE49-F238E27FC236}">
                    <a16:creationId xmlns:a16="http://schemas.microsoft.com/office/drawing/2014/main" id="{0467BEE9-0C37-0463-6CF8-040CD9C40AE1}"/>
                  </a:ext>
                </a:extLst>
              </p:cNvPr>
              <p:cNvSpPr txBox="1">
                <a:spLocks noRot="1" noChangeAspect="1" noMove="1" noResize="1" noEditPoints="1" noAdjustHandles="1" noChangeArrowheads="1" noChangeShapeType="1" noTextEdit="1"/>
              </p:cNvSpPr>
              <p:nvPr/>
            </p:nvSpPr>
            <p:spPr>
              <a:xfrm>
                <a:off x="2627784" y="2204864"/>
                <a:ext cx="411555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D11D616-C12C-1C8E-C383-3997A66D35FA}"/>
                  </a:ext>
                </a:extLst>
              </p:cNvPr>
              <p:cNvSpPr txBox="1"/>
              <p:nvPr/>
            </p:nvSpPr>
            <p:spPr>
              <a:xfrm>
                <a:off x="2627784" y="285293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5" name="テキスト ボックス 4">
                <a:extLst>
                  <a:ext uri="{FF2B5EF4-FFF2-40B4-BE49-F238E27FC236}">
                    <a16:creationId xmlns:a16="http://schemas.microsoft.com/office/drawing/2014/main" id="{1D11D616-C12C-1C8E-C383-3997A66D35FA}"/>
                  </a:ext>
                </a:extLst>
              </p:cNvPr>
              <p:cNvSpPr txBox="1">
                <a:spLocks noRot="1" noChangeAspect="1" noMove="1" noResize="1" noEditPoints="1" noAdjustHandles="1" noChangeArrowheads="1" noChangeShapeType="1" noTextEdit="1"/>
              </p:cNvSpPr>
              <p:nvPr/>
            </p:nvSpPr>
            <p:spPr>
              <a:xfrm>
                <a:off x="2627784" y="2852936"/>
                <a:ext cx="4115550" cy="492443"/>
              </a:xfrm>
              <a:prstGeom prst="rect">
                <a:avLst/>
              </a:prstGeom>
              <a:blipFill>
                <a:blip r:embed="rId4"/>
                <a:stretch>
                  <a:fillRect/>
                </a:stretch>
              </a:blipFill>
            </p:spPr>
            <p:txBody>
              <a:bodyPr/>
              <a:lstStyle/>
              <a:p>
                <a:r>
                  <a:rPr lang="ja-JP" altLang="en-US">
                    <a:noFill/>
                  </a:rPr>
                  <a:t> </a:t>
                </a:r>
              </a:p>
            </p:txBody>
          </p:sp>
        </mc:Fallback>
      </mc:AlternateContent>
      <p:sp>
        <p:nvSpPr>
          <p:cNvPr id="6" name="矢印: 下 5">
            <a:extLst>
              <a:ext uri="{FF2B5EF4-FFF2-40B4-BE49-F238E27FC236}">
                <a16:creationId xmlns:a16="http://schemas.microsoft.com/office/drawing/2014/main" id="{E14AC827-1D26-7E96-5D52-38B9C056CEBE}"/>
              </a:ext>
            </a:extLst>
          </p:cNvPr>
          <p:cNvSpPr/>
          <p:nvPr/>
        </p:nvSpPr>
        <p:spPr>
          <a:xfrm>
            <a:off x="3779912" y="3573016"/>
            <a:ext cx="576064" cy="69037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13D6BA7-B07B-16CC-F7C6-8E3C5CCC13F3}"/>
              </a:ext>
            </a:extLst>
          </p:cNvPr>
          <p:cNvSpPr txBox="1"/>
          <p:nvPr/>
        </p:nvSpPr>
        <p:spPr>
          <a:xfrm>
            <a:off x="4572000" y="3717032"/>
            <a:ext cx="2510624" cy="461665"/>
          </a:xfrm>
          <a:prstGeom prst="rect">
            <a:avLst/>
          </a:prstGeom>
          <a:noFill/>
        </p:spPr>
        <p:txBody>
          <a:bodyPr wrap="none" rtlCol="0">
            <a:spAutoFit/>
          </a:bodyPr>
          <a:lstStyle/>
          <a:p>
            <a:r>
              <a:rPr kumimoji="1" lang="en-US" altLang="ja-JP" sz="2400"/>
              <a:t>n</a:t>
            </a:r>
            <a:r>
              <a:rPr kumimoji="1" lang="ja-JP" altLang="en-US" sz="2400"/>
              <a:t>に関して連続化</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6B15FE-1BC3-C538-49A6-050DE25A46B2}"/>
                  </a:ext>
                </a:extLst>
              </p:cNvPr>
              <p:cNvSpPr txBox="1"/>
              <p:nvPr/>
            </p:nvSpPr>
            <p:spPr>
              <a:xfrm>
                <a:off x="2627784" y="4365104"/>
                <a:ext cx="3102260" cy="1053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𝑐</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en>
                      </m:f>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𝑓𝑐</m:t>
                          </m:r>
                        </m:e>
                      </m:d>
                    </m:oMath>
                  </m:oMathPara>
                </a14:m>
                <a:endParaRPr kumimoji="1" lang="en-US" altLang="ja-JP" sz="3600" b="0"/>
              </a:p>
            </p:txBody>
          </p:sp>
        </mc:Choice>
        <mc:Fallback xmlns="">
          <p:sp>
            <p:nvSpPr>
              <p:cNvPr id="8" name="テキスト ボックス 7">
                <a:extLst>
                  <a:ext uri="{FF2B5EF4-FFF2-40B4-BE49-F238E27FC236}">
                    <a16:creationId xmlns:a16="http://schemas.microsoft.com/office/drawing/2014/main" id="{526B15FE-1BC3-C538-49A6-050DE25A46B2}"/>
                  </a:ext>
                </a:extLst>
              </p:cNvPr>
              <p:cNvSpPr txBox="1">
                <a:spLocks noRot="1" noChangeAspect="1" noMove="1" noResize="1" noEditPoints="1" noAdjustHandles="1" noChangeArrowheads="1" noChangeShapeType="1" noTextEdit="1"/>
              </p:cNvSpPr>
              <p:nvPr/>
            </p:nvSpPr>
            <p:spPr>
              <a:xfrm>
                <a:off x="2627784" y="4365104"/>
                <a:ext cx="3102260" cy="1053430"/>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8F02636-2AA1-47B7-9BED-72214EFA0799}"/>
              </a:ext>
            </a:extLst>
          </p:cNvPr>
          <p:cNvSpPr txBox="1"/>
          <p:nvPr/>
        </p:nvSpPr>
        <p:spPr>
          <a:xfrm>
            <a:off x="827584" y="5661248"/>
            <a:ext cx="7007046" cy="523220"/>
          </a:xfrm>
          <a:prstGeom prst="rect">
            <a:avLst/>
          </a:prstGeom>
          <a:noFill/>
        </p:spPr>
        <p:txBody>
          <a:bodyPr wrap="none" rtlCol="0">
            <a:spAutoFit/>
          </a:bodyPr>
          <a:lstStyle/>
          <a:p>
            <a:r>
              <a:rPr lang="ja-JP" altLang="en-US" sz="2800"/>
              <a:t>力が場所に依存するランダムウォークの式</a:t>
            </a:r>
            <a:endParaRPr kumimoji="1" lang="ja-JP" altLang="en-US" sz="2800"/>
          </a:p>
        </p:txBody>
      </p:sp>
    </p:spTree>
    <p:extLst>
      <p:ext uri="{BB962C8B-B14F-4D97-AF65-F5344CB8AC3E}">
        <p14:creationId xmlns:p14="http://schemas.microsoft.com/office/powerpoint/2010/main" val="3666345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8EF448-5887-A390-B837-613D09B5F0F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872E47E5-8147-1BC5-0BB3-9F8765C843AD}"/>
              </a:ext>
            </a:extLst>
          </p:cNvPr>
          <p:cNvSpPr txBox="1"/>
          <p:nvPr/>
        </p:nvSpPr>
        <p:spPr>
          <a:xfrm>
            <a:off x="395536" y="1124744"/>
            <a:ext cx="7981609" cy="1200329"/>
          </a:xfrm>
          <a:prstGeom prst="rect">
            <a:avLst/>
          </a:prstGeom>
          <a:noFill/>
        </p:spPr>
        <p:txBody>
          <a:bodyPr wrap="none" rtlCol="0">
            <a:spAutoFit/>
          </a:bodyPr>
          <a:lstStyle/>
          <a:p>
            <a:r>
              <a:rPr lang="ja-JP" altLang="en-US" sz="3600"/>
              <a:t>液滴の時間発展を論じた現象論</a:t>
            </a:r>
            <a:endParaRPr lang="en-US" altLang="ja-JP" sz="3600"/>
          </a:p>
          <a:p>
            <a:r>
              <a:rPr lang="en-US" altLang="ja-JP" sz="3600"/>
              <a:t>Lifshitz-Slyozov, Wagner</a:t>
            </a:r>
            <a:r>
              <a:rPr lang="ja-JP" altLang="en-US" sz="3600"/>
              <a:t>によって構築</a:t>
            </a:r>
            <a:endParaRPr lang="en-US" altLang="ja-JP" sz="3600"/>
          </a:p>
        </p:txBody>
      </p:sp>
      <p:grpSp>
        <p:nvGrpSpPr>
          <p:cNvPr id="53" name="グループ化 52">
            <a:extLst>
              <a:ext uri="{FF2B5EF4-FFF2-40B4-BE49-F238E27FC236}">
                <a16:creationId xmlns:a16="http://schemas.microsoft.com/office/drawing/2014/main" id="{A536C2BC-9606-EF37-CDD3-93BAC0D847E0}"/>
              </a:ext>
            </a:extLst>
          </p:cNvPr>
          <p:cNvGrpSpPr/>
          <p:nvPr/>
        </p:nvGrpSpPr>
        <p:grpSpPr>
          <a:xfrm>
            <a:off x="6660232" y="3501008"/>
            <a:ext cx="1368152" cy="1304528"/>
            <a:chOff x="4499992" y="2924944"/>
            <a:chExt cx="1368152" cy="1304528"/>
          </a:xfrm>
        </p:grpSpPr>
        <p:sp>
          <p:nvSpPr>
            <p:cNvPr id="4" name="楕円 3">
              <a:extLst>
                <a:ext uri="{FF2B5EF4-FFF2-40B4-BE49-F238E27FC236}">
                  <a16:creationId xmlns:a16="http://schemas.microsoft.com/office/drawing/2014/main" id="{D4FC0A15-AFAE-D235-5BD3-5A61EE6528B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A2E2EB1-75D9-DDF4-341E-ED196249F553}"/>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A2BE22B-963D-37CD-8F15-D00012BC8D17}"/>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5DA08E8-33DD-5B8A-D499-2871C70D28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2E644CF-E0E1-0146-7794-131C40D30D6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8349C57-EC76-495E-46DB-D93F9BB72C0D}"/>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87B46FF-5453-0DD9-F7AE-8788ECDCCED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9C314FE-48C1-638F-4D14-75F91FB193A6}"/>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A80E187-944D-14B9-00D5-7DA8FAE3B6DE}"/>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D879584-451B-9F0C-1DC4-44619D1F4F40}"/>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35DF60A-38A0-3B25-7119-873BDA7BBC50}"/>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684E99B-78E5-6861-0251-010B39820D49}"/>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1C6B0C8-232C-90D1-FB8F-FAEAD1F81D6E}"/>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8A15811-CD58-376E-DC04-7C1146F74A1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9F8EF95-2548-858A-3666-872BA0F0746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74FB7C4F-529A-F166-CF2B-47606CBA42C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4A2C58B-A799-4CD3-E477-0A75AC2B925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0070458-FED7-16EE-DFBF-A99AB35765FF}"/>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80AE028-9B47-850B-7062-5DD8CEE98022}"/>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7A0920F-D5D0-8CA9-844B-AD90CF42BA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07DFD00-C9EF-7F65-B8C6-FB09E95502C0}"/>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E0626A8-A068-A23E-E355-286285E395B5}"/>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FB9D0E9-1D2C-1831-E7DC-DE20AB7716A4}"/>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52C8442-6A8B-9750-5F55-084708807CA0}"/>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C7985F2A-A85E-93C7-6B4B-265FC4C018A0}"/>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50F0B01-4E7B-5C5F-5996-55021FAEBA4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96AB157D-0D85-6458-7D86-CADA4C65D436}"/>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8567E54-74AE-0451-91B6-334DC0F1D751}"/>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9099671-35D8-C69D-63E1-3FE73D75C00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56DFA1D-F5C8-D88E-6403-E20049D1857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266C78A-D682-2E86-B5F5-C784A0CE258A}"/>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BA77990-D959-C0BD-C449-619BD5E48FD2}"/>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72793CBF-7C81-76C6-F530-F8B68E2D2BFA}"/>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3156E3-36DA-324E-7C87-87BE9011C99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6DD95E8-7C6C-7580-5277-7C7BAACED5C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F855F78-45BF-ED33-CAD9-4D3B6AAA38B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17D26024-8F11-63B3-25A8-9306CAD2D82F}"/>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7C81DE50-E8BF-9873-9D67-C9FCF7BEE7EA}"/>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27AD458-1288-36BF-5994-8258173CB611}"/>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0ED44459-10C5-F77C-0B09-B6DCC628CA7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803DCFA6-AC19-EB3E-E605-62053F9552F2}"/>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3652BF7C-85A4-43D7-EEAD-11A21A4B3C29}"/>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1360C955-031C-5232-B446-66ADC6F7AF1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74AE52B-17AE-952A-9968-44ABFFBC205C}"/>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7F8A07F1-6925-0974-8095-32285099182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DB00E95-2D08-2950-2A9A-E794C8C8438B}"/>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C5FCFD3-2E89-0D3A-2A15-15BA45459337}"/>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254DB699-E0E4-560F-A09D-89A88ED5D20C}"/>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A6CC0E1B-2F68-7FA5-84F7-C859A2FB72A2}"/>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408F5A12-2F1B-85A2-E6A4-CCCBD4D43E38}"/>
              </a:ext>
            </a:extLst>
          </p:cNvPr>
          <p:cNvSpPr/>
          <p:nvPr/>
        </p:nvSpPr>
        <p:spPr>
          <a:xfrm>
            <a:off x="1043608"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CFFD9EC8-D7A8-1100-7422-E457EAD539EF}"/>
              </a:ext>
            </a:extLst>
          </p:cNvPr>
          <p:cNvSpPr/>
          <p:nvPr/>
        </p:nvSpPr>
        <p:spPr>
          <a:xfrm>
            <a:off x="611560" y="44371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1C62E774-7C1F-36E6-181A-0C9F715CA33E}"/>
              </a:ext>
            </a:extLst>
          </p:cNvPr>
          <p:cNvSpPr/>
          <p:nvPr/>
        </p:nvSpPr>
        <p:spPr>
          <a:xfrm>
            <a:off x="1691680"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837042BD-2D2E-B279-A59F-B7BCAEE196C3}"/>
              </a:ext>
            </a:extLst>
          </p:cNvPr>
          <p:cNvSpPr/>
          <p:nvPr/>
        </p:nvSpPr>
        <p:spPr>
          <a:xfrm>
            <a:off x="212372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09BD41E1-1100-E9D3-2EF3-26D36E180316}"/>
              </a:ext>
            </a:extLst>
          </p:cNvPr>
          <p:cNvSpPr txBox="1"/>
          <p:nvPr/>
        </p:nvSpPr>
        <p:spPr>
          <a:xfrm>
            <a:off x="827584" y="2564904"/>
            <a:ext cx="2031325" cy="461665"/>
          </a:xfrm>
          <a:prstGeom prst="rect">
            <a:avLst/>
          </a:prstGeom>
          <a:noFill/>
        </p:spPr>
        <p:txBody>
          <a:bodyPr wrap="none" rtlCol="0">
            <a:spAutoFit/>
          </a:bodyPr>
          <a:lstStyle/>
          <a:p>
            <a:r>
              <a:rPr kumimoji="1" lang="ja-JP" altLang="en-US" sz="2400" dirty="0"/>
              <a:t>過飽和水蒸気</a:t>
            </a:r>
          </a:p>
        </p:txBody>
      </p:sp>
      <p:sp>
        <p:nvSpPr>
          <p:cNvPr id="59" name="矢印: 右 58">
            <a:extLst>
              <a:ext uri="{FF2B5EF4-FFF2-40B4-BE49-F238E27FC236}">
                <a16:creationId xmlns:a16="http://schemas.microsoft.com/office/drawing/2014/main" id="{25B3D7F0-0AA1-FAB0-5FDC-1046ABB2B2AE}"/>
              </a:ext>
            </a:extLst>
          </p:cNvPr>
          <p:cNvSpPr/>
          <p:nvPr/>
        </p:nvSpPr>
        <p:spPr>
          <a:xfrm>
            <a:off x="3059832" y="3789040"/>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26FF3BBF-9D3D-284A-80AD-3F60879E522D}"/>
              </a:ext>
            </a:extLst>
          </p:cNvPr>
          <p:cNvSpPr/>
          <p:nvPr/>
        </p:nvSpPr>
        <p:spPr>
          <a:xfrm>
            <a:off x="2276128"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1AD93EB-1411-BEB3-DEDD-631CF634E190}"/>
              </a:ext>
            </a:extLst>
          </p:cNvPr>
          <p:cNvSpPr/>
          <p:nvPr/>
        </p:nvSpPr>
        <p:spPr>
          <a:xfrm>
            <a:off x="442798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7D9B026-D464-CE53-C413-E23C5F576F5A}"/>
              </a:ext>
            </a:extLst>
          </p:cNvPr>
          <p:cNvSpPr/>
          <p:nvPr/>
        </p:nvSpPr>
        <p:spPr>
          <a:xfrm>
            <a:off x="458038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6404A4D5-5395-3378-E017-B02C1334EE28}"/>
              </a:ext>
            </a:extLst>
          </p:cNvPr>
          <p:cNvSpPr/>
          <p:nvPr/>
        </p:nvSpPr>
        <p:spPr>
          <a:xfrm>
            <a:off x="435597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8BD83218-FDC4-69FB-F3FC-1F6ADD2D982B}"/>
              </a:ext>
            </a:extLst>
          </p:cNvPr>
          <p:cNvSpPr/>
          <p:nvPr/>
        </p:nvSpPr>
        <p:spPr>
          <a:xfrm>
            <a:off x="464400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8AC5E54-C18F-3D76-9655-68C1EE165514}"/>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83AD50C8-E242-80BB-06F9-E271C33E5418}"/>
              </a:ext>
            </a:extLst>
          </p:cNvPr>
          <p:cNvSpPr/>
          <p:nvPr/>
        </p:nvSpPr>
        <p:spPr>
          <a:xfrm>
            <a:off x="435597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EF3B2BD9-EF18-50A6-5BBB-65436F610140}"/>
              </a:ext>
            </a:extLst>
          </p:cNvPr>
          <p:cNvSpPr/>
          <p:nvPr/>
        </p:nvSpPr>
        <p:spPr>
          <a:xfrm>
            <a:off x="421196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6A42D09-4E37-2437-3685-D62C9B2E8FAB}"/>
              </a:ext>
            </a:extLst>
          </p:cNvPr>
          <p:cNvSpPr/>
          <p:nvPr/>
        </p:nvSpPr>
        <p:spPr>
          <a:xfrm>
            <a:off x="50760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D55BD3E-6CBB-CB14-2D0D-9E746A325679}"/>
              </a:ext>
            </a:extLst>
          </p:cNvPr>
          <p:cNvSpPr/>
          <p:nvPr/>
        </p:nvSpPr>
        <p:spPr>
          <a:xfrm>
            <a:off x="5004048" y="40770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20CE93AB-5830-802F-8262-FE98D533BF34}"/>
              </a:ext>
            </a:extLst>
          </p:cNvPr>
          <p:cNvSpPr/>
          <p:nvPr/>
        </p:nvSpPr>
        <p:spPr>
          <a:xfrm>
            <a:off x="5156448" y="42294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64C1D073-AD02-9A93-375E-CAE6F730C769}"/>
              </a:ext>
            </a:extLst>
          </p:cNvPr>
          <p:cNvSpPr/>
          <p:nvPr/>
        </p:nvSpPr>
        <p:spPr>
          <a:xfrm>
            <a:off x="3995936" y="32129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75DA021B-9A4E-CEED-40E6-E4F7EDB08ECA}"/>
              </a:ext>
            </a:extLst>
          </p:cNvPr>
          <p:cNvSpPr/>
          <p:nvPr/>
        </p:nvSpPr>
        <p:spPr>
          <a:xfrm>
            <a:off x="406794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08863C2D-A775-1344-C345-378544FA2A85}"/>
              </a:ext>
            </a:extLst>
          </p:cNvPr>
          <p:cNvSpPr txBox="1"/>
          <p:nvPr/>
        </p:nvSpPr>
        <p:spPr>
          <a:xfrm>
            <a:off x="3923928" y="2564904"/>
            <a:ext cx="1415772" cy="461665"/>
          </a:xfrm>
          <a:prstGeom prst="rect">
            <a:avLst/>
          </a:prstGeom>
          <a:noFill/>
        </p:spPr>
        <p:txBody>
          <a:bodyPr wrap="none" rtlCol="0">
            <a:spAutoFit/>
          </a:bodyPr>
          <a:lstStyle/>
          <a:p>
            <a:r>
              <a:rPr kumimoji="1" lang="ja-JP" altLang="en-US" sz="2400" dirty="0"/>
              <a:t>液滴形成</a:t>
            </a:r>
          </a:p>
        </p:txBody>
      </p:sp>
      <p:sp>
        <p:nvSpPr>
          <p:cNvPr id="74" name="矢印: 右 73">
            <a:extLst>
              <a:ext uri="{FF2B5EF4-FFF2-40B4-BE49-F238E27FC236}">
                <a16:creationId xmlns:a16="http://schemas.microsoft.com/office/drawing/2014/main" id="{9B4D35A6-F6F7-52AB-5CB2-094156BD4B7A}"/>
              </a:ext>
            </a:extLst>
          </p:cNvPr>
          <p:cNvSpPr/>
          <p:nvPr/>
        </p:nvSpPr>
        <p:spPr>
          <a:xfrm>
            <a:off x="5868144" y="371703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a:extLst>
              <a:ext uri="{FF2B5EF4-FFF2-40B4-BE49-F238E27FC236}">
                <a16:creationId xmlns:a16="http://schemas.microsoft.com/office/drawing/2014/main" id="{D50BE72B-E7D1-08AA-4900-15751F4A6F4F}"/>
              </a:ext>
            </a:extLst>
          </p:cNvPr>
          <p:cNvSpPr txBox="1"/>
          <p:nvPr/>
        </p:nvSpPr>
        <p:spPr>
          <a:xfrm>
            <a:off x="6660232" y="2564904"/>
            <a:ext cx="1415772" cy="461665"/>
          </a:xfrm>
          <a:prstGeom prst="rect">
            <a:avLst/>
          </a:prstGeom>
          <a:noFill/>
        </p:spPr>
        <p:txBody>
          <a:bodyPr wrap="none" rtlCol="0">
            <a:spAutoFit/>
          </a:bodyPr>
          <a:lstStyle/>
          <a:p>
            <a:r>
              <a:rPr kumimoji="1" lang="ja-JP" altLang="en-US" sz="2400"/>
              <a:t>液滴</a:t>
            </a:r>
            <a:r>
              <a:rPr lang="ja-JP" altLang="en-US" sz="2400"/>
              <a:t>成長</a:t>
            </a:r>
            <a:endParaRPr kumimoji="1" lang="ja-JP" altLang="en-US" sz="2400" dirty="0"/>
          </a:p>
        </p:txBody>
      </p:sp>
      <p:sp>
        <p:nvSpPr>
          <p:cNvPr id="76" name="テキスト ボックス 75">
            <a:extLst>
              <a:ext uri="{FF2B5EF4-FFF2-40B4-BE49-F238E27FC236}">
                <a16:creationId xmlns:a16="http://schemas.microsoft.com/office/drawing/2014/main" id="{15F19F01-76F7-FFCB-8DA9-B9620173D43B}"/>
              </a:ext>
            </a:extLst>
          </p:cNvPr>
          <p:cNvSpPr txBox="1"/>
          <p:nvPr/>
        </p:nvSpPr>
        <p:spPr>
          <a:xfrm>
            <a:off x="323528" y="5157192"/>
            <a:ext cx="8443337" cy="954107"/>
          </a:xfrm>
          <a:prstGeom prst="rect">
            <a:avLst/>
          </a:prstGeom>
          <a:noFill/>
        </p:spPr>
        <p:txBody>
          <a:bodyPr wrap="none" rtlCol="0">
            <a:spAutoFit/>
          </a:bodyPr>
          <a:lstStyle/>
          <a:p>
            <a:r>
              <a:rPr kumimoji="1" lang="ja-JP" altLang="en-US" sz="2800"/>
              <a:t>液滴が成長するほど、周囲の気相を「食べて」いく</a:t>
            </a:r>
            <a:endParaRPr kumimoji="1" lang="en-US" altLang="ja-JP" sz="2800"/>
          </a:p>
          <a:p>
            <a:r>
              <a:rPr lang="ja-JP" altLang="en-US" sz="2800"/>
              <a:t>時間がたつにつれて圧力が下がる</a:t>
            </a:r>
            <a:endParaRPr kumimoji="1" lang="ja-JP" altLang="en-US" sz="2800"/>
          </a:p>
        </p:txBody>
      </p:sp>
    </p:spTree>
    <p:extLst>
      <p:ext uri="{BB962C8B-B14F-4D97-AF65-F5344CB8AC3E}">
        <p14:creationId xmlns:p14="http://schemas.microsoft.com/office/powerpoint/2010/main" val="3595103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6012E8-2F8F-F289-277B-75746FAD5956}"/>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BA9934AC-1C75-1295-5EF7-7573D04F29E8}"/>
              </a:ext>
            </a:extLst>
          </p:cNvPr>
          <p:cNvSpPr txBox="1"/>
          <p:nvPr/>
        </p:nvSpPr>
        <p:spPr>
          <a:xfrm>
            <a:off x="5940152"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FE4A9FCD-0DFC-942D-6964-5D1C3BA7B885}"/>
              </a:ext>
            </a:extLst>
          </p:cNvPr>
          <p:cNvSpPr txBox="1"/>
          <p:nvPr/>
        </p:nvSpPr>
        <p:spPr>
          <a:xfrm>
            <a:off x="5868144" y="105273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B029008-24E6-7C76-C8F6-79DBC13BCA63}"/>
              </a:ext>
            </a:extLst>
          </p:cNvPr>
          <p:cNvSpPr txBox="1"/>
          <p:nvPr/>
        </p:nvSpPr>
        <p:spPr>
          <a:xfrm>
            <a:off x="1187624" y="1124744"/>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A773198A-EFAC-B0C7-81B2-E67935798F13}"/>
              </a:ext>
            </a:extLst>
          </p:cNvPr>
          <p:cNvSpPr txBox="1"/>
          <p:nvPr/>
        </p:nvSpPr>
        <p:spPr>
          <a:xfrm>
            <a:off x="7020272" y="4365104"/>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1F2BFD19-E2DD-45D3-AD1E-FF640A6077EB}"/>
              </a:ext>
            </a:extLst>
          </p:cNvPr>
          <p:cNvSpPr/>
          <p:nvPr/>
        </p:nvSpPr>
        <p:spPr>
          <a:xfrm>
            <a:off x="2031652" y="223673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48571A8D-0678-2879-8F89-0D9732E8C2A9}"/>
              </a:ext>
            </a:extLst>
          </p:cNvPr>
          <p:cNvSpPr/>
          <p:nvPr/>
        </p:nvSpPr>
        <p:spPr>
          <a:xfrm>
            <a:off x="2484948" y="172677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3898AC1-94C5-14F7-FC70-E690F129119A}"/>
              </a:ext>
            </a:extLst>
          </p:cNvPr>
          <p:cNvCxnSpPr/>
          <p:nvPr/>
        </p:nvCxnSpPr>
        <p:spPr>
          <a:xfrm flipV="1">
            <a:off x="2031652" y="155679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A4D71D5-72D9-C059-5038-38AFEB80F6CD}"/>
              </a:ext>
            </a:extLst>
          </p:cNvPr>
          <p:cNvCxnSpPr/>
          <p:nvPr/>
        </p:nvCxnSpPr>
        <p:spPr>
          <a:xfrm>
            <a:off x="1691680" y="455988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431C49B-11B6-DB84-0324-B4B9AEFD0F71}"/>
              </a:ext>
            </a:extLst>
          </p:cNvPr>
          <p:cNvCxnSpPr>
            <a:cxnSpLocks/>
          </p:cNvCxnSpPr>
          <p:nvPr/>
        </p:nvCxnSpPr>
        <p:spPr>
          <a:xfrm>
            <a:off x="5364088" y="155679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8F03C0-F936-13D0-1C2C-D3A75EAA53FF}"/>
              </a:ext>
            </a:extLst>
          </p:cNvPr>
          <p:cNvCxnSpPr>
            <a:cxnSpLocks/>
          </p:cNvCxnSpPr>
          <p:nvPr/>
        </p:nvCxnSpPr>
        <p:spPr>
          <a:xfrm>
            <a:off x="4716016" y="1628800"/>
            <a:ext cx="0" cy="30963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矢印: 下 13">
            <a:extLst>
              <a:ext uri="{FF2B5EF4-FFF2-40B4-BE49-F238E27FC236}">
                <a16:creationId xmlns:a16="http://schemas.microsoft.com/office/drawing/2014/main" id="{689883F7-7912-1196-4163-3B1A45BE9803}"/>
              </a:ext>
            </a:extLst>
          </p:cNvPr>
          <p:cNvSpPr/>
          <p:nvPr/>
        </p:nvSpPr>
        <p:spPr>
          <a:xfrm rot="5400000">
            <a:off x="4824028" y="3392996"/>
            <a:ext cx="360040"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5EFFA4-0C07-029E-BBB1-B3A537C8D4F8}"/>
              </a:ext>
            </a:extLst>
          </p:cNvPr>
          <p:cNvSpPr txBox="1"/>
          <p:nvPr/>
        </p:nvSpPr>
        <p:spPr>
          <a:xfrm>
            <a:off x="1979712" y="4869160"/>
            <a:ext cx="1980029" cy="523220"/>
          </a:xfrm>
          <a:prstGeom prst="rect">
            <a:avLst/>
          </a:prstGeom>
          <a:noFill/>
        </p:spPr>
        <p:txBody>
          <a:bodyPr wrap="none" rtlCol="0">
            <a:spAutoFit/>
          </a:bodyPr>
          <a:lstStyle/>
          <a:p>
            <a:r>
              <a:rPr kumimoji="1" lang="ja-JP" altLang="en-US" sz="2800"/>
              <a:t>最初の圧力</a:t>
            </a:r>
            <a:endParaRPr kumimoji="1" lang="en-US" altLang="ja-JP" sz="2800"/>
          </a:p>
        </p:txBody>
      </p:sp>
      <p:sp>
        <p:nvSpPr>
          <p:cNvPr id="17" name="テキスト ボックス 16">
            <a:extLst>
              <a:ext uri="{FF2B5EF4-FFF2-40B4-BE49-F238E27FC236}">
                <a16:creationId xmlns:a16="http://schemas.microsoft.com/office/drawing/2014/main" id="{201476CE-D653-234C-5828-0D2BB5FD3DE5}"/>
              </a:ext>
            </a:extLst>
          </p:cNvPr>
          <p:cNvSpPr txBox="1"/>
          <p:nvPr/>
        </p:nvSpPr>
        <p:spPr>
          <a:xfrm>
            <a:off x="251520" y="5373216"/>
            <a:ext cx="3775393" cy="523220"/>
          </a:xfrm>
          <a:prstGeom prst="rect">
            <a:avLst/>
          </a:prstGeom>
          <a:noFill/>
        </p:spPr>
        <p:txBody>
          <a:bodyPr wrap="none" rtlCol="0">
            <a:spAutoFit/>
          </a:bodyPr>
          <a:lstStyle/>
          <a:p>
            <a:r>
              <a:rPr lang="ja-JP" altLang="en-US" sz="2800"/>
              <a:t>時間が経った後</a:t>
            </a:r>
            <a:r>
              <a:rPr kumimoji="1" lang="ja-JP" altLang="en-US" sz="2800"/>
              <a:t>の圧力</a:t>
            </a:r>
            <a:endParaRPr kumimoji="1" lang="en-US" altLang="ja-JP" sz="2800"/>
          </a:p>
        </p:txBody>
      </p:sp>
      <p:cxnSp>
        <p:nvCxnSpPr>
          <p:cNvPr id="19" name="コネクタ: カギ線 18">
            <a:extLst>
              <a:ext uri="{FF2B5EF4-FFF2-40B4-BE49-F238E27FC236}">
                <a16:creationId xmlns:a16="http://schemas.microsoft.com/office/drawing/2014/main" id="{08168D3C-B39B-837B-9471-002FE11E3907}"/>
              </a:ext>
            </a:extLst>
          </p:cNvPr>
          <p:cNvCxnSpPr>
            <a:cxnSpLocks/>
            <a:stCxn id="15" idx="3"/>
            <a:endCxn id="20" idx="4"/>
          </p:cNvCxnSpPr>
          <p:nvPr/>
        </p:nvCxnSpPr>
        <p:spPr>
          <a:xfrm flipV="1">
            <a:off x="3959741" y="4653136"/>
            <a:ext cx="1404347" cy="47763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DA44F25-F4E4-A119-15B6-79CC704709B6}"/>
              </a:ext>
            </a:extLst>
          </p:cNvPr>
          <p:cNvSpPr/>
          <p:nvPr/>
        </p:nvSpPr>
        <p:spPr>
          <a:xfrm>
            <a:off x="5292080"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47E02ED-8FCC-0ADF-9310-CA68CB7DD17E}"/>
              </a:ext>
            </a:extLst>
          </p:cNvPr>
          <p:cNvSpPr/>
          <p:nvPr/>
        </p:nvSpPr>
        <p:spPr>
          <a:xfrm>
            <a:off x="4644008"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a16="http://schemas.microsoft.com/office/drawing/2014/main" id="{CA6FB7F6-60BF-C3EB-9B9A-99489FF76ACE}"/>
              </a:ext>
            </a:extLst>
          </p:cNvPr>
          <p:cNvCxnSpPr>
            <a:stCxn id="17" idx="3"/>
            <a:endCxn id="21" idx="4"/>
          </p:cNvCxnSpPr>
          <p:nvPr/>
        </p:nvCxnSpPr>
        <p:spPr>
          <a:xfrm flipV="1">
            <a:off x="4026913" y="4653136"/>
            <a:ext cx="689103" cy="98169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3358149-3EF3-B79A-DC65-166550BE6B9D}"/>
              </a:ext>
            </a:extLst>
          </p:cNvPr>
          <p:cNvSpPr txBox="1"/>
          <p:nvPr/>
        </p:nvSpPr>
        <p:spPr>
          <a:xfrm>
            <a:off x="179512" y="6093296"/>
            <a:ext cx="8443337" cy="523220"/>
          </a:xfrm>
          <a:prstGeom prst="rect">
            <a:avLst/>
          </a:prstGeom>
          <a:noFill/>
        </p:spPr>
        <p:txBody>
          <a:bodyPr wrap="none" rtlCol="0">
            <a:spAutoFit/>
          </a:bodyPr>
          <a:lstStyle/>
          <a:p>
            <a:r>
              <a:rPr kumimoji="1" lang="ja-JP" altLang="en-US" sz="2800"/>
              <a:t>圧力が下がると、化学ポテンシャル差が小さくなる</a:t>
            </a:r>
          </a:p>
        </p:txBody>
      </p:sp>
    </p:spTree>
    <p:extLst>
      <p:ext uri="{BB962C8B-B14F-4D97-AF65-F5344CB8AC3E}">
        <p14:creationId xmlns:p14="http://schemas.microsoft.com/office/powerpoint/2010/main" val="300727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536BB8-33F1-78B9-32DA-A7133CF4D1FC}"/>
              </a:ext>
            </a:extLst>
          </p:cNvPr>
          <p:cNvSpPr>
            <a:spLocks noGrp="1"/>
          </p:cNvSpPr>
          <p:nvPr>
            <p:ph type="body" sz="quarter" idx="10"/>
          </p:nvPr>
        </p:nvSpPr>
        <p:spPr/>
        <p:txBody>
          <a:bodyPr/>
          <a:lstStyle/>
          <a:p>
            <a:r>
              <a:rPr kumimoji="1" lang="en-US" altLang="ja-JP"/>
              <a:t>LSW</a:t>
            </a:r>
            <a:r>
              <a:rPr kumimoji="1" lang="ja-JP" altLang="en-US"/>
              <a:t>理論</a:t>
            </a:r>
          </a:p>
        </p:txBody>
      </p:sp>
      <p:sp>
        <p:nvSpPr>
          <p:cNvPr id="13" name="テキスト ボックス 12">
            <a:extLst>
              <a:ext uri="{FF2B5EF4-FFF2-40B4-BE49-F238E27FC236}">
                <a16:creationId xmlns:a16="http://schemas.microsoft.com/office/drawing/2014/main" id="{BA76CEEF-8C54-ABF5-79EB-09DA88698389}"/>
              </a:ext>
            </a:extLst>
          </p:cNvPr>
          <p:cNvSpPr txBox="1"/>
          <p:nvPr/>
        </p:nvSpPr>
        <p:spPr>
          <a:xfrm>
            <a:off x="1547664" y="5445224"/>
            <a:ext cx="3262432" cy="461665"/>
          </a:xfrm>
          <a:prstGeom prst="rect">
            <a:avLst/>
          </a:prstGeom>
          <a:noFill/>
        </p:spPr>
        <p:txBody>
          <a:bodyPr wrap="none" rtlCol="0">
            <a:spAutoFit/>
          </a:bodyPr>
          <a:lstStyle/>
          <a:p>
            <a:r>
              <a:rPr lang="ja-JP" altLang="en-US" sz="2400"/>
              <a:t>臨界</a:t>
            </a:r>
            <a:r>
              <a:rPr kumimoji="1" lang="ja-JP" altLang="en-US" sz="2400"/>
              <a:t>半径が大きくなる</a:t>
            </a:r>
          </a:p>
        </p:txBody>
      </p:sp>
      <p:grpSp>
        <p:nvGrpSpPr>
          <p:cNvPr id="21" name="グループ化 20">
            <a:extLst>
              <a:ext uri="{FF2B5EF4-FFF2-40B4-BE49-F238E27FC236}">
                <a16:creationId xmlns:a16="http://schemas.microsoft.com/office/drawing/2014/main" id="{62370CB5-B470-40E3-E829-C54A17BBCAFA}"/>
              </a:ext>
            </a:extLst>
          </p:cNvPr>
          <p:cNvGrpSpPr/>
          <p:nvPr/>
        </p:nvGrpSpPr>
        <p:grpSpPr>
          <a:xfrm>
            <a:off x="395536" y="2060848"/>
            <a:ext cx="7848872" cy="4095064"/>
            <a:chOff x="539552" y="1628800"/>
            <a:chExt cx="4968552" cy="2592288"/>
          </a:xfrm>
        </p:grpSpPr>
        <p:cxnSp>
          <p:nvCxnSpPr>
            <p:cNvPr id="3" name="直線矢印コネクタ 2">
              <a:extLst>
                <a:ext uri="{FF2B5EF4-FFF2-40B4-BE49-F238E27FC236}">
                  <a16:creationId xmlns:a16="http://schemas.microsoft.com/office/drawing/2014/main" id="{982EBACC-DC09-1302-6083-CB0A21201D41}"/>
                </a:ext>
              </a:extLst>
            </p:cNvPr>
            <p:cNvCxnSpPr>
              <a:cxnSpLocks/>
            </p:cNvCxnSpPr>
            <p:nvPr/>
          </p:nvCxnSpPr>
          <p:spPr>
            <a:xfrm>
              <a:off x="539552" y="3429000"/>
              <a:ext cx="48245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B902D07-D7B9-82CB-C827-18AE7BEF2C4E}"/>
                </a:ext>
              </a:extLst>
            </p:cNvPr>
            <p:cNvCxnSpPr>
              <a:cxnSpLocks/>
            </p:cNvCxnSpPr>
            <p:nvPr/>
          </p:nvCxnSpPr>
          <p:spPr>
            <a:xfrm flipV="1">
              <a:off x="844144" y="1628800"/>
              <a:ext cx="0" cy="20882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E26A3450-0597-7FA7-1CC4-DA36F03B9616}"/>
                </a:ext>
              </a:extLst>
            </p:cNvPr>
            <p:cNvSpPr/>
            <p:nvPr/>
          </p:nvSpPr>
          <p:spPr>
            <a:xfrm>
              <a:off x="827584" y="2348880"/>
              <a:ext cx="3112904" cy="187220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8D1732EB-94C1-6D29-DF77-F71AA4E04F1A}"/>
                </a:ext>
              </a:extLst>
            </p:cNvPr>
            <p:cNvSpPr/>
            <p:nvPr/>
          </p:nvSpPr>
          <p:spPr>
            <a:xfrm>
              <a:off x="827584" y="2348880"/>
              <a:ext cx="4680520" cy="1800200"/>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25F5E862-61C1-EF97-9A9E-8665490C33DA}"/>
                </a:ext>
              </a:extLst>
            </p:cNvPr>
            <p:cNvSpPr/>
            <p:nvPr/>
          </p:nvSpPr>
          <p:spPr>
            <a:xfrm>
              <a:off x="161967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01304655-B067-AD61-5803-0FC8F908B8EF}"/>
                </a:ext>
              </a:extLst>
            </p:cNvPr>
            <p:cNvCxnSpPr>
              <a:cxnSpLocks/>
            </p:cNvCxnSpPr>
            <p:nvPr/>
          </p:nvCxnSpPr>
          <p:spPr>
            <a:xfrm>
              <a:off x="169168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7FB18C1C-FB3B-4C24-7A3A-D5643B5BBB39}"/>
                </a:ext>
              </a:extLst>
            </p:cNvPr>
            <p:cNvSpPr/>
            <p:nvPr/>
          </p:nvSpPr>
          <p:spPr>
            <a:xfrm>
              <a:off x="233975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4D54E00-A6F8-27B6-5ABB-B8273813DB53}"/>
                </a:ext>
              </a:extLst>
            </p:cNvPr>
            <p:cNvCxnSpPr>
              <a:cxnSpLocks/>
            </p:cNvCxnSpPr>
            <p:nvPr/>
          </p:nvCxnSpPr>
          <p:spPr>
            <a:xfrm>
              <a:off x="241176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EBFDFDC7-BDF6-A336-D1A2-062E920FC819}"/>
                </a:ext>
              </a:extLst>
            </p:cNvPr>
            <p:cNvSpPr/>
            <p:nvPr/>
          </p:nvSpPr>
          <p:spPr>
            <a:xfrm>
              <a:off x="1907704" y="278092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F5AA97DC-D61B-CFBD-414E-70BD8D369335}"/>
              </a:ext>
            </a:extLst>
          </p:cNvPr>
          <p:cNvSpPr txBox="1"/>
          <p:nvPr/>
        </p:nvSpPr>
        <p:spPr>
          <a:xfrm>
            <a:off x="8100392" y="4725144"/>
            <a:ext cx="646331" cy="369332"/>
          </a:xfrm>
          <a:prstGeom prst="rect">
            <a:avLst/>
          </a:prstGeom>
          <a:noFill/>
        </p:spPr>
        <p:txBody>
          <a:bodyPr wrap="none" rtlCol="0">
            <a:spAutoFit/>
          </a:bodyPr>
          <a:lstStyle/>
          <a:p>
            <a:r>
              <a:rPr kumimoji="1" lang="ja-JP" altLang="en-US"/>
              <a:t>半径</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C214B08C-21F1-9C4F-1D45-0CCF2BE87330}"/>
                  </a:ext>
                </a:extLst>
              </p:cNvPr>
              <p:cNvSpPr txBox="1"/>
              <p:nvPr/>
            </p:nvSpPr>
            <p:spPr>
              <a:xfrm>
                <a:off x="251520" y="1052736"/>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C214B08C-21F1-9C4F-1D45-0CCF2BE87330}"/>
                  </a:ext>
                </a:extLst>
              </p:cNvPr>
              <p:cNvSpPr txBox="1">
                <a:spLocks noRot="1" noChangeAspect="1" noMove="1" noResize="1" noEditPoints="1" noAdjustHandles="1" noChangeArrowheads="1" noChangeShapeType="1" noTextEdit="1"/>
              </p:cNvSpPr>
              <p:nvPr/>
            </p:nvSpPr>
            <p:spPr>
              <a:xfrm>
                <a:off x="251520" y="1052736"/>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FCE9A55B-E746-A96C-9EE1-DD95AEAECB78}"/>
              </a:ext>
            </a:extLst>
          </p:cNvPr>
          <p:cNvSpPr/>
          <p:nvPr/>
        </p:nvSpPr>
        <p:spPr>
          <a:xfrm>
            <a:off x="2339752" y="1124744"/>
            <a:ext cx="360040" cy="576064"/>
          </a:xfrm>
          <a:prstGeom prst="roundRect">
            <a:avLst>
              <a:gd name="adj" fmla="val 33128"/>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3B6EEED-E49D-BFD4-6D71-78C9C1BF5636}"/>
              </a:ext>
            </a:extLst>
          </p:cNvPr>
          <p:cNvSpPr txBox="1"/>
          <p:nvPr/>
        </p:nvSpPr>
        <p:spPr>
          <a:xfrm>
            <a:off x="3707904" y="1844824"/>
            <a:ext cx="3775393" cy="523220"/>
          </a:xfrm>
          <a:prstGeom prst="rect">
            <a:avLst/>
          </a:prstGeom>
          <a:noFill/>
        </p:spPr>
        <p:txBody>
          <a:bodyPr wrap="none" rtlCol="0">
            <a:spAutoFit/>
          </a:bodyPr>
          <a:lstStyle/>
          <a:p>
            <a:r>
              <a:rPr kumimoji="1" lang="ja-JP" altLang="en-US" sz="2800"/>
              <a:t>この係数が小さくなる</a:t>
            </a:r>
          </a:p>
        </p:txBody>
      </p:sp>
      <p:cxnSp>
        <p:nvCxnSpPr>
          <p:cNvPr id="25" name="コネクタ: カギ線 24">
            <a:extLst>
              <a:ext uri="{FF2B5EF4-FFF2-40B4-BE49-F238E27FC236}">
                <a16:creationId xmlns:a16="http://schemas.microsoft.com/office/drawing/2014/main" id="{8C7B5659-9623-5F45-39FC-6BA60800622C}"/>
              </a:ext>
            </a:extLst>
          </p:cNvPr>
          <p:cNvCxnSpPr>
            <a:stCxn id="23" idx="1"/>
            <a:endCxn id="22" idx="2"/>
          </p:cNvCxnSpPr>
          <p:nvPr/>
        </p:nvCxnSpPr>
        <p:spPr>
          <a:xfrm rot="10800000">
            <a:off x="2519772" y="1700808"/>
            <a:ext cx="1188132" cy="40562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66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910D62-41C7-92EB-E1A5-F7732B08BE31}"/>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C9C0F43E-F7D5-76D1-DEB7-E7A2DC342EA7}"/>
              </a:ext>
            </a:extLst>
          </p:cNvPr>
          <p:cNvSpPr txBox="1"/>
          <p:nvPr/>
        </p:nvSpPr>
        <p:spPr>
          <a:xfrm>
            <a:off x="395536" y="1196752"/>
            <a:ext cx="8424936" cy="5016758"/>
          </a:xfrm>
          <a:prstGeom prst="rect">
            <a:avLst/>
          </a:prstGeom>
          <a:noFill/>
        </p:spPr>
        <p:txBody>
          <a:bodyPr wrap="square" rtlCol="0">
            <a:spAutoFit/>
          </a:bodyPr>
          <a:lstStyle/>
          <a:p>
            <a:pPr marL="514350" indent="-514350">
              <a:buAutoNum type="arabicPeriod"/>
            </a:pPr>
            <a:r>
              <a:rPr kumimoji="1" lang="ja-JP" altLang="en-US" sz="3200"/>
              <a:t>過飽和水蒸気を考える</a:t>
            </a:r>
            <a:endParaRPr kumimoji="1" lang="en-US" altLang="ja-JP" sz="3200"/>
          </a:p>
          <a:p>
            <a:pPr marL="514350" indent="-514350">
              <a:buAutoNum type="arabicPeriod"/>
            </a:pPr>
            <a:r>
              <a:rPr kumimoji="1" lang="ja-JP" altLang="en-US" sz="3200"/>
              <a:t>液滴はまわりの気相を食べて成長する</a:t>
            </a:r>
            <a:endParaRPr kumimoji="1" lang="en-US" altLang="ja-JP" sz="3200"/>
          </a:p>
          <a:p>
            <a:pPr marL="514350" indent="-514350">
              <a:buAutoNum type="arabicPeriod"/>
            </a:pPr>
            <a:r>
              <a:rPr kumimoji="1" lang="ja-JP" altLang="en-US" sz="3200"/>
              <a:t>気相が減るので、圧力が下がる</a:t>
            </a:r>
            <a:endParaRPr kumimoji="1" lang="en-US" altLang="ja-JP" sz="3200"/>
          </a:p>
          <a:p>
            <a:pPr marL="514350" indent="-514350">
              <a:buAutoNum type="arabicPeriod"/>
            </a:pPr>
            <a:r>
              <a:rPr lang="ja-JP" altLang="en-US" sz="3200"/>
              <a:t>圧力が下がると気液の化学ポテンシャル差が小さくなる</a:t>
            </a:r>
            <a:endParaRPr lang="en-US" altLang="ja-JP" sz="3200"/>
          </a:p>
          <a:p>
            <a:pPr marL="514350" indent="-514350">
              <a:buAutoNum type="arabicPeriod"/>
            </a:pPr>
            <a:r>
              <a:rPr kumimoji="1" lang="ja-JP" altLang="en-US" sz="3200"/>
              <a:t>液滴になる「旨味」が減るので、臨界半径が大きくなる</a:t>
            </a:r>
            <a:endParaRPr kumimoji="1" lang="en-US" altLang="ja-JP" sz="3200"/>
          </a:p>
          <a:p>
            <a:pPr marL="514350" indent="-514350">
              <a:buAutoNum type="arabicPeriod"/>
            </a:pPr>
            <a:r>
              <a:rPr lang="ja-JP" altLang="en-US" sz="3200"/>
              <a:t>既に大きい液滴以外は潰れていく</a:t>
            </a:r>
            <a:endParaRPr lang="en-US" altLang="ja-JP" sz="3200"/>
          </a:p>
          <a:p>
            <a:pPr marL="514350" indent="-514350">
              <a:buAutoNum type="arabicPeriod"/>
            </a:pPr>
            <a:r>
              <a:rPr kumimoji="1" lang="ja-JP" altLang="en-US" sz="3200"/>
              <a:t>大きい液滴はより大きく成長し、小さい液滴は潰れる</a:t>
            </a:r>
            <a:r>
              <a:rPr kumimoji="1" lang="en-US" altLang="ja-JP" sz="3200"/>
              <a:t>(</a:t>
            </a:r>
            <a:r>
              <a:rPr kumimoji="1" lang="ja-JP" altLang="en-US" sz="3200">
                <a:solidFill>
                  <a:srgbClr val="FF0000"/>
                </a:solidFill>
              </a:rPr>
              <a:t>オストワルド成長</a:t>
            </a:r>
            <a:r>
              <a:rPr kumimoji="1" lang="en-US" altLang="ja-JP" sz="3200"/>
              <a:t>)</a:t>
            </a:r>
            <a:endParaRPr kumimoji="1" lang="ja-JP" altLang="en-US" sz="3200"/>
          </a:p>
        </p:txBody>
      </p:sp>
    </p:spTree>
    <p:extLst>
      <p:ext uri="{BB962C8B-B14F-4D97-AF65-F5344CB8AC3E}">
        <p14:creationId xmlns:p14="http://schemas.microsoft.com/office/powerpoint/2010/main" val="231652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682126-DA3B-0E1E-C867-45B0A87EBF34}"/>
              </a:ext>
            </a:extLst>
          </p:cNvPr>
          <p:cNvSpPr>
            <a:spLocks noGrp="1"/>
          </p:cNvSpPr>
          <p:nvPr>
            <p:ph type="body" sz="quarter" idx="10"/>
          </p:nvPr>
        </p:nvSpPr>
        <p:spPr/>
        <p:txBody>
          <a:bodyPr/>
          <a:lstStyle/>
          <a:p>
            <a:r>
              <a:rPr kumimoji="1" lang="ja-JP" altLang="en-US"/>
              <a:t>相図とは</a:t>
            </a:r>
          </a:p>
        </p:txBody>
      </p:sp>
      <p:cxnSp>
        <p:nvCxnSpPr>
          <p:cNvPr id="4" name="直線矢印コネクタ 3">
            <a:extLst>
              <a:ext uri="{FF2B5EF4-FFF2-40B4-BE49-F238E27FC236}">
                <a16:creationId xmlns:a16="http://schemas.microsoft.com/office/drawing/2014/main" id="{CB8CC448-2692-6C4F-80B7-DF69A55C9038}"/>
              </a:ext>
            </a:extLst>
          </p:cNvPr>
          <p:cNvCxnSpPr/>
          <p:nvPr/>
        </p:nvCxnSpPr>
        <p:spPr>
          <a:xfrm flipV="1">
            <a:off x="2189245" y="263691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96046D55-990A-DD08-6EAF-E9F6A8406DBC}"/>
              </a:ext>
            </a:extLst>
          </p:cNvPr>
          <p:cNvCxnSpPr>
            <a:cxnSpLocks/>
          </p:cNvCxnSpPr>
          <p:nvPr/>
        </p:nvCxnSpPr>
        <p:spPr>
          <a:xfrm>
            <a:off x="1901213" y="602128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013191AD-5FAC-70B3-F9E7-ABB225B6FA9C}"/>
              </a:ext>
            </a:extLst>
          </p:cNvPr>
          <p:cNvSpPr/>
          <p:nvPr/>
        </p:nvSpPr>
        <p:spPr>
          <a:xfrm>
            <a:off x="2195736" y="443711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20BE3662-0373-017D-992F-7CACBB3C160C}"/>
              </a:ext>
            </a:extLst>
          </p:cNvPr>
          <p:cNvCxnSpPr>
            <a:cxnSpLocks/>
          </p:cNvCxnSpPr>
          <p:nvPr/>
        </p:nvCxnSpPr>
        <p:spPr>
          <a:xfrm flipH="1" flipV="1">
            <a:off x="2909325" y="270892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37002FF6-E35E-A4E6-4792-BB3EECA41C6F}"/>
              </a:ext>
            </a:extLst>
          </p:cNvPr>
          <p:cNvSpPr/>
          <p:nvPr/>
        </p:nvSpPr>
        <p:spPr>
          <a:xfrm>
            <a:off x="4129039" y="322476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EEED7D6-D34E-B4F4-0460-1ABDEB5E1C02}"/>
              </a:ext>
            </a:extLst>
          </p:cNvPr>
          <p:cNvSpPr txBox="1"/>
          <p:nvPr/>
        </p:nvSpPr>
        <p:spPr>
          <a:xfrm>
            <a:off x="4709525" y="5085184"/>
            <a:ext cx="646331" cy="369332"/>
          </a:xfrm>
          <a:prstGeom prst="rect">
            <a:avLst/>
          </a:prstGeom>
          <a:noFill/>
        </p:spPr>
        <p:txBody>
          <a:bodyPr wrap="none" rtlCol="0">
            <a:spAutoFit/>
          </a:bodyPr>
          <a:lstStyle/>
          <a:p>
            <a:r>
              <a:rPr lang="ja-JP" altLang="en-US"/>
              <a:t>気体</a:t>
            </a:r>
            <a:endParaRPr kumimoji="1" lang="ja-JP" altLang="en-US"/>
          </a:p>
        </p:txBody>
      </p:sp>
      <p:sp>
        <p:nvSpPr>
          <p:cNvPr id="15" name="テキスト ボックス 14">
            <a:extLst>
              <a:ext uri="{FF2B5EF4-FFF2-40B4-BE49-F238E27FC236}">
                <a16:creationId xmlns:a16="http://schemas.microsoft.com/office/drawing/2014/main" id="{41B42295-6995-BF61-3130-BB7DCCD4DC67}"/>
              </a:ext>
            </a:extLst>
          </p:cNvPr>
          <p:cNvSpPr txBox="1"/>
          <p:nvPr/>
        </p:nvSpPr>
        <p:spPr>
          <a:xfrm>
            <a:off x="2837317" y="4149080"/>
            <a:ext cx="646331" cy="369332"/>
          </a:xfrm>
          <a:prstGeom prst="rect">
            <a:avLst/>
          </a:prstGeom>
          <a:noFill/>
        </p:spPr>
        <p:txBody>
          <a:bodyPr wrap="none" rtlCol="0">
            <a:spAutoFit/>
          </a:bodyPr>
          <a:lstStyle/>
          <a:p>
            <a:r>
              <a:rPr kumimoji="1" lang="ja-JP" altLang="en-US"/>
              <a:t>固体</a:t>
            </a:r>
          </a:p>
        </p:txBody>
      </p:sp>
      <p:sp>
        <p:nvSpPr>
          <p:cNvPr id="16" name="テキスト ボックス 15">
            <a:extLst>
              <a:ext uri="{FF2B5EF4-FFF2-40B4-BE49-F238E27FC236}">
                <a16:creationId xmlns:a16="http://schemas.microsoft.com/office/drawing/2014/main" id="{E4D28D15-8754-7179-5A9D-66D0333B1FD9}"/>
              </a:ext>
            </a:extLst>
          </p:cNvPr>
          <p:cNvSpPr txBox="1"/>
          <p:nvPr/>
        </p:nvSpPr>
        <p:spPr>
          <a:xfrm>
            <a:off x="3989445" y="3284984"/>
            <a:ext cx="646331" cy="369332"/>
          </a:xfrm>
          <a:prstGeom prst="rect">
            <a:avLst/>
          </a:prstGeom>
          <a:noFill/>
        </p:spPr>
        <p:txBody>
          <a:bodyPr wrap="none" rtlCol="0">
            <a:spAutoFit/>
          </a:bodyPr>
          <a:lstStyle/>
          <a:p>
            <a:r>
              <a:rPr lang="ja-JP" altLang="en-US"/>
              <a:t>液体</a:t>
            </a:r>
            <a:endParaRPr kumimoji="1" lang="ja-JP" altLang="en-US"/>
          </a:p>
        </p:txBody>
      </p:sp>
      <p:sp>
        <p:nvSpPr>
          <p:cNvPr id="17" name="テキスト ボックス 16">
            <a:extLst>
              <a:ext uri="{FF2B5EF4-FFF2-40B4-BE49-F238E27FC236}">
                <a16:creationId xmlns:a16="http://schemas.microsoft.com/office/drawing/2014/main" id="{7D3387D9-36C5-1EEB-2ABB-DF7284FBDA14}"/>
              </a:ext>
            </a:extLst>
          </p:cNvPr>
          <p:cNvSpPr txBox="1"/>
          <p:nvPr/>
        </p:nvSpPr>
        <p:spPr>
          <a:xfrm>
            <a:off x="1901213" y="2204864"/>
            <a:ext cx="646331" cy="369332"/>
          </a:xfrm>
          <a:prstGeom prst="rect">
            <a:avLst/>
          </a:prstGeom>
          <a:noFill/>
        </p:spPr>
        <p:txBody>
          <a:bodyPr wrap="none" rtlCol="0">
            <a:spAutoFit/>
          </a:bodyPr>
          <a:lstStyle/>
          <a:p>
            <a:r>
              <a:rPr kumimoji="1" lang="ja-JP" altLang="en-US"/>
              <a:t>圧力</a:t>
            </a:r>
          </a:p>
        </p:txBody>
      </p:sp>
      <p:sp>
        <p:nvSpPr>
          <p:cNvPr id="18" name="テキスト ボックス 17">
            <a:extLst>
              <a:ext uri="{FF2B5EF4-FFF2-40B4-BE49-F238E27FC236}">
                <a16:creationId xmlns:a16="http://schemas.microsoft.com/office/drawing/2014/main" id="{8E8A595D-FF7A-2493-040A-A2F87AF4100D}"/>
              </a:ext>
            </a:extLst>
          </p:cNvPr>
          <p:cNvSpPr txBox="1"/>
          <p:nvPr/>
        </p:nvSpPr>
        <p:spPr>
          <a:xfrm>
            <a:off x="5933661" y="5877272"/>
            <a:ext cx="648072" cy="369332"/>
          </a:xfrm>
          <a:prstGeom prst="rect">
            <a:avLst/>
          </a:prstGeom>
          <a:noFill/>
        </p:spPr>
        <p:txBody>
          <a:bodyPr wrap="square" rtlCol="0">
            <a:spAutoFit/>
          </a:bodyPr>
          <a:lstStyle/>
          <a:p>
            <a:r>
              <a:rPr lang="ja-JP" altLang="en-US"/>
              <a:t>温度</a:t>
            </a:r>
            <a:endParaRPr kumimoji="1" lang="ja-JP" altLang="en-US"/>
          </a:p>
        </p:txBody>
      </p:sp>
      <p:sp>
        <p:nvSpPr>
          <p:cNvPr id="19" name="楕円 18">
            <a:extLst>
              <a:ext uri="{FF2B5EF4-FFF2-40B4-BE49-F238E27FC236}">
                <a16:creationId xmlns:a16="http://schemas.microsoft.com/office/drawing/2014/main" id="{BBCACD02-51EF-EBC5-CD93-77DCA4352D22}"/>
              </a:ext>
            </a:extLst>
          </p:cNvPr>
          <p:cNvSpPr/>
          <p:nvPr/>
        </p:nvSpPr>
        <p:spPr>
          <a:xfrm flipV="1">
            <a:off x="4096289" y="440864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FB535AE5-452F-991E-F6A9-13E77AA4A89F}"/>
              </a:ext>
            </a:extLst>
          </p:cNvPr>
          <p:cNvSpPr/>
          <p:nvPr/>
        </p:nvSpPr>
        <p:spPr>
          <a:xfrm flipV="1">
            <a:off x="5591039" y="319555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194F759-6A97-00F7-1BE2-388B038B98DA}"/>
              </a:ext>
            </a:extLst>
          </p:cNvPr>
          <p:cNvSpPr txBox="1"/>
          <p:nvPr/>
        </p:nvSpPr>
        <p:spPr>
          <a:xfrm>
            <a:off x="539553" y="980728"/>
            <a:ext cx="8136904" cy="830997"/>
          </a:xfrm>
          <a:prstGeom prst="rect">
            <a:avLst/>
          </a:prstGeom>
          <a:noFill/>
        </p:spPr>
        <p:txBody>
          <a:bodyPr wrap="square" rtlCol="0">
            <a:spAutoFit/>
          </a:bodyPr>
          <a:lstStyle/>
          <a:p>
            <a:r>
              <a:rPr kumimoji="1" lang="ja-JP" altLang="en-US" sz="2400"/>
              <a:t>温度や圧力といったマクロなパラメータを指定した時に、物質の相を知ることができる「地図」</a:t>
            </a:r>
          </a:p>
        </p:txBody>
      </p:sp>
      <p:cxnSp>
        <p:nvCxnSpPr>
          <p:cNvPr id="23" name="直線コネクタ 22">
            <a:extLst>
              <a:ext uri="{FF2B5EF4-FFF2-40B4-BE49-F238E27FC236}">
                <a16:creationId xmlns:a16="http://schemas.microsoft.com/office/drawing/2014/main" id="{E8534A78-74C0-BE99-C7A6-1B92FEDF6835}"/>
              </a:ext>
            </a:extLst>
          </p:cNvPr>
          <p:cNvCxnSpPr>
            <a:cxnSpLocks/>
          </p:cNvCxnSpPr>
          <p:nvPr/>
        </p:nvCxnSpPr>
        <p:spPr>
          <a:xfrm>
            <a:off x="2045229" y="3933056"/>
            <a:ext cx="403244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D10CB7-8F96-210F-F5CB-B364479EFFF6}"/>
              </a:ext>
            </a:extLst>
          </p:cNvPr>
          <p:cNvSpPr txBox="1"/>
          <p:nvPr/>
        </p:nvSpPr>
        <p:spPr>
          <a:xfrm>
            <a:off x="1109125" y="371703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27" name="直線コネクタ 26">
            <a:extLst>
              <a:ext uri="{FF2B5EF4-FFF2-40B4-BE49-F238E27FC236}">
                <a16:creationId xmlns:a16="http://schemas.microsoft.com/office/drawing/2014/main" id="{39CB82FE-8781-9831-69E8-5EE5000792AC}"/>
              </a:ext>
            </a:extLst>
          </p:cNvPr>
          <p:cNvCxnSpPr>
            <a:cxnSpLocks/>
          </p:cNvCxnSpPr>
          <p:nvPr/>
        </p:nvCxnSpPr>
        <p:spPr>
          <a:xfrm>
            <a:off x="4637517" y="249289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1FE34C7-768E-6918-9155-7E9980554F1D}"/>
              </a:ext>
            </a:extLst>
          </p:cNvPr>
          <p:cNvSpPr txBox="1"/>
          <p:nvPr/>
        </p:nvSpPr>
        <p:spPr>
          <a:xfrm>
            <a:off x="4061453" y="6237312"/>
            <a:ext cx="1287532" cy="369332"/>
          </a:xfrm>
          <a:prstGeom prst="rect">
            <a:avLst/>
          </a:prstGeom>
          <a:noFill/>
        </p:spPr>
        <p:txBody>
          <a:bodyPr wrap="none" rtlCol="0">
            <a:spAutoFit/>
          </a:bodyPr>
          <a:lstStyle/>
          <a:p>
            <a:r>
              <a:rPr kumimoji="1" lang="ja-JP" altLang="en-US"/>
              <a:t>室温</a:t>
            </a:r>
            <a:r>
              <a:rPr kumimoji="1" lang="en-US" altLang="ja-JP"/>
              <a:t>(25</a:t>
            </a:r>
            <a:r>
              <a:rPr kumimoji="1" lang="ja-JP" altLang="en-US"/>
              <a:t>度</a:t>
            </a:r>
            <a:r>
              <a:rPr kumimoji="1" lang="en-US" altLang="ja-JP"/>
              <a:t>)</a:t>
            </a:r>
            <a:endParaRPr kumimoji="1" lang="ja-JP" altLang="en-US"/>
          </a:p>
        </p:txBody>
      </p:sp>
      <p:sp>
        <p:nvSpPr>
          <p:cNvPr id="30" name="楕円 29">
            <a:extLst>
              <a:ext uri="{FF2B5EF4-FFF2-40B4-BE49-F238E27FC236}">
                <a16:creationId xmlns:a16="http://schemas.microsoft.com/office/drawing/2014/main" id="{5F9438E6-C65C-CC04-5EA3-443E64FFA1B7}"/>
              </a:ext>
            </a:extLst>
          </p:cNvPr>
          <p:cNvSpPr/>
          <p:nvPr/>
        </p:nvSpPr>
        <p:spPr>
          <a:xfrm>
            <a:off x="4565509" y="386104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1D56496-FED9-C3CC-EEA4-C55E4A6D076F}"/>
              </a:ext>
            </a:extLst>
          </p:cNvPr>
          <p:cNvSpPr txBox="1"/>
          <p:nvPr/>
        </p:nvSpPr>
        <p:spPr>
          <a:xfrm>
            <a:off x="5796136" y="2348880"/>
            <a:ext cx="1723549" cy="461665"/>
          </a:xfrm>
          <a:prstGeom prst="rect">
            <a:avLst/>
          </a:prstGeom>
          <a:noFill/>
        </p:spPr>
        <p:txBody>
          <a:bodyPr wrap="none" rtlCol="0">
            <a:spAutoFit/>
          </a:bodyPr>
          <a:lstStyle/>
          <a:p>
            <a:r>
              <a:rPr lang="ja-JP" altLang="en-US" sz="2400"/>
              <a:t>水の状態図</a:t>
            </a:r>
            <a:endParaRPr kumimoji="1" lang="ja-JP" altLang="en-US" sz="2400"/>
          </a:p>
        </p:txBody>
      </p:sp>
    </p:spTree>
    <p:extLst>
      <p:ext uri="{BB962C8B-B14F-4D97-AF65-F5344CB8AC3E}">
        <p14:creationId xmlns:p14="http://schemas.microsoft.com/office/powerpoint/2010/main" val="4033113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53C408-B1F9-C3F7-DDE2-704575427CA3}"/>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2E82E49C-20B8-1400-AABE-2D5D9560E121}"/>
              </a:ext>
            </a:extLst>
          </p:cNvPr>
          <p:cNvSpPr txBox="1"/>
          <p:nvPr/>
        </p:nvSpPr>
        <p:spPr>
          <a:xfrm>
            <a:off x="1331640" y="1196752"/>
            <a:ext cx="5998758" cy="584775"/>
          </a:xfrm>
          <a:prstGeom prst="rect">
            <a:avLst/>
          </a:prstGeom>
          <a:noFill/>
        </p:spPr>
        <p:txBody>
          <a:bodyPr wrap="none" rtlCol="0">
            <a:spAutoFit/>
          </a:bodyPr>
          <a:lstStyle/>
          <a:p>
            <a:r>
              <a:rPr kumimoji="1" lang="en-US" altLang="ja-JP" sz="3200"/>
              <a:t>LSW</a:t>
            </a:r>
            <a:r>
              <a:rPr kumimoji="1" lang="ja-JP" altLang="en-US" sz="3200"/>
              <a:t>理論のキモ：二種類の極限</a:t>
            </a:r>
          </a:p>
        </p:txBody>
      </p:sp>
      <p:sp>
        <p:nvSpPr>
          <p:cNvPr id="4" name="テキスト ボックス 3">
            <a:extLst>
              <a:ext uri="{FF2B5EF4-FFF2-40B4-BE49-F238E27FC236}">
                <a16:creationId xmlns:a16="http://schemas.microsoft.com/office/drawing/2014/main" id="{7B59ED39-91B5-24FD-ED6D-65EFF49AF3D6}"/>
              </a:ext>
            </a:extLst>
          </p:cNvPr>
          <p:cNvSpPr txBox="1"/>
          <p:nvPr/>
        </p:nvSpPr>
        <p:spPr>
          <a:xfrm>
            <a:off x="251520" y="2132856"/>
            <a:ext cx="1826141" cy="584775"/>
          </a:xfrm>
          <a:prstGeom prst="rect">
            <a:avLst/>
          </a:prstGeom>
          <a:noFill/>
        </p:spPr>
        <p:txBody>
          <a:bodyPr wrap="none" rtlCol="0">
            <a:spAutoFit/>
          </a:bodyPr>
          <a:lstStyle/>
          <a:p>
            <a:r>
              <a:rPr kumimoji="1" lang="ja-JP" altLang="en-US" sz="3200">
                <a:solidFill>
                  <a:srgbClr val="011893"/>
                </a:solidFill>
              </a:rPr>
              <a:t>拡散律速</a:t>
            </a:r>
          </a:p>
        </p:txBody>
      </p:sp>
      <p:grpSp>
        <p:nvGrpSpPr>
          <p:cNvPr id="5" name="グループ化 4">
            <a:extLst>
              <a:ext uri="{FF2B5EF4-FFF2-40B4-BE49-F238E27FC236}">
                <a16:creationId xmlns:a16="http://schemas.microsoft.com/office/drawing/2014/main" id="{CEDF0B3D-564C-A62B-8875-CCBF65D45478}"/>
              </a:ext>
            </a:extLst>
          </p:cNvPr>
          <p:cNvGrpSpPr/>
          <p:nvPr/>
        </p:nvGrpSpPr>
        <p:grpSpPr>
          <a:xfrm>
            <a:off x="683568" y="2996952"/>
            <a:ext cx="1152128" cy="1088504"/>
            <a:chOff x="4499992" y="2924944"/>
            <a:chExt cx="1368152" cy="1304528"/>
          </a:xfrm>
        </p:grpSpPr>
        <p:sp>
          <p:nvSpPr>
            <p:cNvPr id="6" name="楕円 5">
              <a:extLst>
                <a:ext uri="{FF2B5EF4-FFF2-40B4-BE49-F238E27FC236}">
                  <a16:creationId xmlns:a16="http://schemas.microsoft.com/office/drawing/2014/main" id="{EA4FE45A-4A1F-9413-A1AA-0822990B77F2}"/>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F9527E0-7AE2-DCEB-7745-BE34848FEB79}"/>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B977745-4BAD-8B1E-73B7-40CC5170839A}"/>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F6407C0-4BA7-D2E9-E0C0-899302C2EE42}"/>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C65E29-617F-78F4-4E8B-1DB4D2B0B6C9}"/>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73BF925-0DE8-0D37-B526-A57805279C34}"/>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19060C8E-DDEC-04AD-3838-BAA0605164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BE6BE6-A38B-7C68-ED12-7FCCED1D2760}"/>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4FED435-CA79-1B51-C520-4878AC030B83}"/>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B9439C6-D906-5822-1B6B-2B68C453A6E9}"/>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EBEE344-1A45-AC2F-82EA-DAD071E0118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F096D99-1AC5-AC30-B500-D80F06CAD2BB}"/>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8135E43-3A20-E469-3667-B5703681EFC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2F10612-0C7A-3DEA-F567-CEE3FFE032A5}"/>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9DC581-38BB-F57C-F82A-E56B6907D2EE}"/>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F4C32FF-9784-FC9D-1D82-0B6AE3A4E74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CA3E552-00C0-9249-5842-7C5C49AF4FDE}"/>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547FFAA-0F87-A7DF-E80C-EDAB570D1913}"/>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EA6066B-F71E-FCBE-3B7D-79CB0EEAC0A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FD40221-185E-0F9E-3C1F-A21F30185716}"/>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6861D64-8D0B-D43C-E120-0B91D6283044}"/>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3494137-1DDF-2972-7A5D-226E7F4B253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93D33ED-002E-E5F9-2552-00D58638714E}"/>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8EB1332-1E68-CD70-8E7C-D93F0AA32CF8}"/>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AA3DDAC-D598-2674-15D4-64E928127309}"/>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F29668D4-B5C4-DAD1-78C7-B90D2CCEFF21}"/>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E27E94B-5805-78BD-7C6A-310B8DE6C54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F4B4A13F-25E6-80D5-7F04-518DA3FA22AB}"/>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C72536A-35E4-1D55-4342-88C379B09B6C}"/>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1C25E5A2-0F83-2022-F587-82070D272DD9}"/>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5FFE178-4A61-45DD-845B-91260494E30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104F34B-AB0B-1441-7C36-DF465861916A}"/>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F6D6654-3F46-26C7-B01D-492A80202D30}"/>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46C13CE-1B8C-6754-7B1A-3D1E1AE9DFF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6562265A-0889-C4C8-6C0A-601A1DF03DE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F1DCA87-B1A8-CFEC-19ED-D75AF878B03A}"/>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E9C1CF8-F040-5040-E6A8-8DAE4FAB3DF5}"/>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94F7F9E-DA04-A2B6-9742-50B2A385BBAF}"/>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7A6D409D-B61F-48BF-686B-7C4002E4F29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D7B0920-12E2-B08F-49F7-21A9F4874205}"/>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64EAB4F1-941F-663F-C26F-7A5D9FCC79C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DD76398B-AEF2-F285-6469-75EBE70E2CB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B27CF47E-5216-A86C-C490-C13AC81CF92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31B2A7B-F6F6-F7AE-44BE-E88450058851}"/>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30A9622-E1A3-FAB4-5421-D98C28DFF68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8E5ADDE-F707-01A8-2B4D-A650FC11158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389A511-93EB-1B81-AB28-9D53D7B57F71}"/>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0203CB49-8636-A230-D9F7-26E9B1FD50BB}"/>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0A4AF503-3DCE-22D8-DDCA-201CA67AFD20}"/>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楕円 54">
            <a:extLst>
              <a:ext uri="{FF2B5EF4-FFF2-40B4-BE49-F238E27FC236}">
                <a16:creationId xmlns:a16="http://schemas.microsoft.com/office/drawing/2014/main" id="{A6C9C6EC-8D3D-05C8-B602-4F1E31CA4E3E}"/>
              </a:ext>
            </a:extLst>
          </p:cNvPr>
          <p:cNvSpPr/>
          <p:nvPr/>
        </p:nvSpPr>
        <p:spPr>
          <a:xfrm>
            <a:off x="284380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05BEE6AC-1BB3-CDC6-1B49-8F5DDAB8893D}"/>
              </a:ext>
            </a:extLst>
          </p:cNvPr>
          <p:cNvCxnSpPr>
            <a:cxnSpLocks/>
          </p:cNvCxnSpPr>
          <p:nvPr/>
        </p:nvCxnSpPr>
        <p:spPr>
          <a:xfrm flipH="1">
            <a:off x="2051720" y="3284984"/>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8A6CA9C-E76C-0AE5-E52D-4FDB4CDCFB83}"/>
              </a:ext>
            </a:extLst>
          </p:cNvPr>
          <p:cNvSpPr/>
          <p:nvPr/>
        </p:nvSpPr>
        <p:spPr>
          <a:xfrm>
            <a:off x="284380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617F7D58-6C39-08C4-2CE3-63B9057129B2}"/>
              </a:ext>
            </a:extLst>
          </p:cNvPr>
          <p:cNvCxnSpPr>
            <a:cxnSpLocks/>
          </p:cNvCxnSpPr>
          <p:nvPr/>
        </p:nvCxnSpPr>
        <p:spPr>
          <a:xfrm flipH="1">
            <a:off x="2051720" y="3717032"/>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197979C-6A8D-7A84-216A-DC710013833E}"/>
              </a:ext>
            </a:extLst>
          </p:cNvPr>
          <p:cNvSpPr txBox="1"/>
          <p:nvPr/>
        </p:nvSpPr>
        <p:spPr>
          <a:xfrm>
            <a:off x="3347864" y="3068960"/>
            <a:ext cx="5724644" cy="830997"/>
          </a:xfrm>
          <a:prstGeom prst="rect">
            <a:avLst/>
          </a:prstGeom>
          <a:noFill/>
        </p:spPr>
        <p:txBody>
          <a:bodyPr wrap="none" rtlCol="0">
            <a:spAutoFit/>
          </a:bodyPr>
          <a:lstStyle/>
          <a:p>
            <a:r>
              <a:rPr kumimoji="1" lang="ja-JP" altLang="en-US" sz="2400"/>
              <a:t>液滴が周りの原子を食べるのが早すぎて</a:t>
            </a:r>
            <a:endParaRPr kumimoji="1" lang="en-US" altLang="ja-JP" sz="2400"/>
          </a:p>
          <a:p>
            <a:r>
              <a:rPr lang="ja-JP" altLang="en-US" sz="2400"/>
              <a:t>気相の供給が追いつかない</a:t>
            </a:r>
            <a:endParaRPr kumimoji="1" lang="ja-JP" altLang="en-US" sz="2400"/>
          </a:p>
        </p:txBody>
      </p:sp>
      <p:sp>
        <p:nvSpPr>
          <p:cNvPr id="68" name="テキスト ボックス 67">
            <a:extLst>
              <a:ext uri="{FF2B5EF4-FFF2-40B4-BE49-F238E27FC236}">
                <a16:creationId xmlns:a16="http://schemas.microsoft.com/office/drawing/2014/main" id="{31B0D2AC-02ED-9E94-B322-6B42D94366BA}"/>
              </a:ext>
            </a:extLst>
          </p:cNvPr>
          <p:cNvSpPr txBox="1"/>
          <p:nvPr/>
        </p:nvSpPr>
        <p:spPr>
          <a:xfrm>
            <a:off x="251520" y="4509120"/>
            <a:ext cx="1826141" cy="584775"/>
          </a:xfrm>
          <a:prstGeom prst="rect">
            <a:avLst/>
          </a:prstGeom>
          <a:noFill/>
        </p:spPr>
        <p:txBody>
          <a:bodyPr wrap="none" rtlCol="0">
            <a:spAutoFit/>
          </a:bodyPr>
          <a:lstStyle/>
          <a:p>
            <a:r>
              <a:rPr kumimoji="1" lang="ja-JP" altLang="en-US" sz="3200">
                <a:solidFill>
                  <a:srgbClr val="011893"/>
                </a:solidFill>
              </a:rPr>
              <a:t>反応律速</a:t>
            </a:r>
          </a:p>
        </p:txBody>
      </p:sp>
      <p:grpSp>
        <p:nvGrpSpPr>
          <p:cNvPr id="69" name="グループ化 68">
            <a:extLst>
              <a:ext uri="{FF2B5EF4-FFF2-40B4-BE49-F238E27FC236}">
                <a16:creationId xmlns:a16="http://schemas.microsoft.com/office/drawing/2014/main" id="{571B4B1F-A45F-D2CA-2266-1A93144F79DB}"/>
              </a:ext>
            </a:extLst>
          </p:cNvPr>
          <p:cNvGrpSpPr/>
          <p:nvPr/>
        </p:nvGrpSpPr>
        <p:grpSpPr>
          <a:xfrm>
            <a:off x="323528" y="5445224"/>
            <a:ext cx="1152128" cy="1088504"/>
            <a:chOff x="4499992" y="2924944"/>
            <a:chExt cx="1368152" cy="1304528"/>
          </a:xfrm>
        </p:grpSpPr>
        <p:sp>
          <p:nvSpPr>
            <p:cNvPr id="70" name="楕円 69">
              <a:extLst>
                <a:ext uri="{FF2B5EF4-FFF2-40B4-BE49-F238E27FC236}">
                  <a16:creationId xmlns:a16="http://schemas.microsoft.com/office/drawing/2014/main" id="{AE17AAA2-3FAC-2126-E69F-2B297D576310}"/>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2874A2F-C634-3A65-085C-6CE0B586DF5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82B3D09D-2DA7-FEEC-85AF-40C01B0622AE}"/>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207706D8-805C-BAE7-5982-3955D1B7D27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EC577AE6-B71A-21C8-D6F5-F84B93209832}"/>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13EC79B5-633F-04CC-0B52-3830BB115D17}"/>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4F40B7-3AEE-CF54-3A2F-AAF1BF790E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14E82D4F-364B-7E41-7D97-17073A187F8B}"/>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FAFA1FDE-5563-D829-7558-950CE708CDE1}"/>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8E3DD85-478C-0FF4-C6D3-C985299980FB}"/>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635179F-4509-8EA7-2FBF-5EE2F708A72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ADFF1952-3D6A-9B48-A4C9-0A0DBD4D7E5F}"/>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BCAED621-C49D-3051-26BE-9A48040FFB9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C0961A72-F36C-67EE-5B1C-AD88636A880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63467511-C4CB-E4DA-69F6-046FABE8BFA5}"/>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EA740EAD-9C37-D895-C253-85BEFF81463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CE1617F4-7AE8-BA95-B318-B427D264025D}"/>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4C50B6D0-455E-4696-E667-7A1D212DA781}"/>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7A76F1D0-C6A2-9A86-6B03-46FDAA086BA3}"/>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18D490AE-5263-E129-8680-DEB8E0329C53}"/>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B57990F3-3029-CA02-AC85-AA27F71FB542}"/>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2725F939-745A-B46A-A7EE-A4EB63007D00}"/>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7A8171C7-EB64-B99A-711A-E351491F7CCC}"/>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0EC78027-7187-77A2-95F9-C0CEA632C4D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DB87AC5B-1B7E-D779-DB4E-D1F326351462}"/>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E6EE6808-C96F-5382-47D9-19EBE7C4533B}"/>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91578859-6E8D-1981-4FF4-633DFC4C058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F9D08560-25FC-77C8-C1D8-904216A5721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428A536-E640-39BE-BFEC-8D21C6B5E45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AE51FD9C-84AA-89C9-6587-B08D7CBD5652}"/>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031B93DE-0271-3526-4102-F6319A4231EE}"/>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E453288C-7B53-7ED6-D796-B4DD3FA1EAA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60A5C36F-A153-5717-5081-BDFD3454632B}"/>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5ECF280C-88C7-4032-07CE-B5A468861F0A}"/>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7BADE747-DE1A-9864-C409-47E2C58E6703}"/>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262153C7-1757-74E6-D461-80E44F6C05E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68DE0261-5CCF-18BA-D241-9986DA0B620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D7C8C0E6-5745-DD3C-D18C-6363816B838C}"/>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FB0170BC-1E52-164A-DB65-08C840FB73D9}"/>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2E5FE8F0-152A-2163-B4F8-E7D9BA7AE87D}"/>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id="{B504A27A-E0A3-C943-ACE7-337F0DE3F99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楕円 110">
              <a:extLst>
                <a:ext uri="{FF2B5EF4-FFF2-40B4-BE49-F238E27FC236}">
                  <a16:creationId xmlns:a16="http://schemas.microsoft.com/office/drawing/2014/main" id="{E229F504-CA1B-1A25-4843-3D7E893F2C4A}"/>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A53B507A-F648-5FC3-1F82-AC274B18066A}"/>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楕円 112">
              <a:extLst>
                <a:ext uri="{FF2B5EF4-FFF2-40B4-BE49-F238E27FC236}">
                  <a16:creationId xmlns:a16="http://schemas.microsoft.com/office/drawing/2014/main" id="{75783364-050E-1559-A852-3D9CFDB7F06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AB13497B-D203-7B2C-FF17-15F2C1C803AF}"/>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7B9DF2F5-7EEC-989E-E826-AA59FCFF91C9}"/>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DB069864-9F9C-9590-05E0-52ED07E9ACB6}"/>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a:extLst>
                <a:ext uri="{FF2B5EF4-FFF2-40B4-BE49-F238E27FC236}">
                  <a16:creationId xmlns:a16="http://schemas.microsoft.com/office/drawing/2014/main" id="{7C349F00-A70A-3D74-390E-D5C65FD91668}"/>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楕円 117">
              <a:extLst>
                <a:ext uri="{FF2B5EF4-FFF2-40B4-BE49-F238E27FC236}">
                  <a16:creationId xmlns:a16="http://schemas.microsoft.com/office/drawing/2014/main" id="{EDE0F1B2-0343-E17A-0B5A-C6C59E82B04B}"/>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9" name="楕円 118">
            <a:extLst>
              <a:ext uri="{FF2B5EF4-FFF2-40B4-BE49-F238E27FC236}">
                <a16:creationId xmlns:a16="http://schemas.microsoft.com/office/drawing/2014/main" id="{BE04B873-C852-BBD1-B4CB-5A183799928C}"/>
              </a:ext>
            </a:extLst>
          </p:cNvPr>
          <p:cNvSpPr/>
          <p:nvPr/>
        </p:nvSpPr>
        <p:spPr>
          <a:xfrm>
            <a:off x="2051720"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BF9499F9-B1A1-752F-DBE7-63B80EE0C4A2}"/>
              </a:ext>
            </a:extLst>
          </p:cNvPr>
          <p:cNvSpPr/>
          <p:nvPr/>
        </p:nvSpPr>
        <p:spPr>
          <a:xfrm>
            <a:off x="2051720" y="59492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5DFD66B8-9205-58B8-F428-7C4B2E3AD19F}"/>
              </a:ext>
            </a:extLst>
          </p:cNvPr>
          <p:cNvSpPr/>
          <p:nvPr/>
        </p:nvSpPr>
        <p:spPr>
          <a:xfrm>
            <a:off x="2339752"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04F31C18-DA06-F7BF-383E-CC9EEF78C2A9}"/>
              </a:ext>
            </a:extLst>
          </p:cNvPr>
          <p:cNvSpPr/>
          <p:nvPr/>
        </p:nvSpPr>
        <p:spPr>
          <a:xfrm>
            <a:off x="2339752"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B676EEC-6E4C-F76D-4AD7-25BA5F657B8A}"/>
              </a:ext>
            </a:extLst>
          </p:cNvPr>
          <p:cNvSpPr/>
          <p:nvPr/>
        </p:nvSpPr>
        <p:spPr>
          <a:xfrm>
            <a:off x="1835696"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E0DD786-A4FE-47D3-1162-889D90B4601C}"/>
              </a:ext>
            </a:extLst>
          </p:cNvPr>
          <p:cNvSpPr/>
          <p:nvPr/>
        </p:nvSpPr>
        <p:spPr>
          <a:xfrm>
            <a:off x="1691680"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38A75667-C1E0-8E70-2373-3565AD7FF54B}"/>
              </a:ext>
            </a:extLst>
          </p:cNvPr>
          <p:cNvSpPr/>
          <p:nvPr/>
        </p:nvSpPr>
        <p:spPr>
          <a:xfrm>
            <a:off x="2627784"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27C22477-B7A2-E7F5-7C38-C2F1D4471318}"/>
              </a:ext>
            </a:extLst>
          </p:cNvPr>
          <p:cNvSpPr/>
          <p:nvPr/>
        </p:nvSpPr>
        <p:spPr>
          <a:xfrm>
            <a:off x="2627784" y="58772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33C7A66A-66EF-6548-14A0-BFFFD433BCAD}"/>
              </a:ext>
            </a:extLst>
          </p:cNvPr>
          <p:cNvSpPr/>
          <p:nvPr/>
        </p:nvSpPr>
        <p:spPr>
          <a:xfrm>
            <a:off x="1475656" y="5517232"/>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FD57BFE-E36D-DBD8-F37C-FE2AF49A024A}"/>
              </a:ext>
            </a:extLst>
          </p:cNvPr>
          <p:cNvSpPr/>
          <p:nvPr/>
        </p:nvSpPr>
        <p:spPr>
          <a:xfrm rot="10800000">
            <a:off x="1475656" y="609329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テキスト ボックス 128">
            <a:extLst>
              <a:ext uri="{FF2B5EF4-FFF2-40B4-BE49-F238E27FC236}">
                <a16:creationId xmlns:a16="http://schemas.microsoft.com/office/drawing/2014/main" id="{E78F4E95-7DBC-B9E8-B3DA-A8F643D884B1}"/>
              </a:ext>
            </a:extLst>
          </p:cNvPr>
          <p:cNvSpPr txBox="1"/>
          <p:nvPr/>
        </p:nvSpPr>
        <p:spPr>
          <a:xfrm>
            <a:off x="3275856" y="5157192"/>
            <a:ext cx="5416868" cy="1200329"/>
          </a:xfrm>
          <a:prstGeom prst="rect">
            <a:avLst/>
          </a:prstGeom>
          <a:noFill/>
        </p:spPr>
        <p:txBody>
          <a:bodyPr wrap="none" rtlCol="0">
            <a:spAutoFit/>
          </a:bodyPr>
          <a:lstStyle/>
          <a:p>
            <a:r>
              <a:rPr kumimoji="1" lang="ja-JP" altLang="en-US" sz="2400"/>
              <a:t>まわりに原子</a:t>
            </a:r>
            <a:r>
              <a:rPr lang="ja-JP" altLang="en-US" sz="2400"/>
              <a:t>は十分にあるのだが、</a:t>
            </a:r>
            <a:endParaRPr lang="en-US" altLang="ja-JP" sz="2400"/>
          </a:p>
          <a:p>
            <a:r>
              <a:rPr kumimoji="1" lang="ja-JP" altLang="en-US" sz="2400"/>
              <a:t>液滴表面でくっついたり離れたりする</a:t>
            </a:r>
            <a:endParaRPr kumimoji="1" lang="en-US" altLang="ja-JP" sz="2400"/>
          </a:p>
          <a:p>
            <a:r>
              <a:rPr kumimoji="1" lang="ja-JP" altLang="en-US" sz="2400"/>
              <a:t>速度が遅くて渋滞を起こす</a:t>
            </a:r>
          </a:p>
        </p:txBody>
      </p:sp>
    </p:spTree>
    <p:extLst>
      <p:ext uri="{BB962C8B-B14F-4D97-AF65-F5344CB8AC3E}">
        <p14:creationId xmlns:p14="http://schemas.microsoft.com/office/powerpoint/2010/main" val="3155889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7DB927C-F14D-7C3B-56BC-B3D1F0257AA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06DBD3F0-5C99-4647-2FC6-A30624EC0E6C}"/>
              </a:ext>
            </a:extLst>
          </p:cNvPr>
          <p:cNvSpPr txBox="1"/>
          <p:nvPr/>
        </p:nvSpPr>
        <p:spPr>
          <a:xfrm>
            <a:off x="539552" y="1268760"/>
            <a:ext cx="3329758" cy="584775"/>
          </a:xfrm>
          <a:prstGeom prst="rect">
            <a:avLst/>
          </a:prstGeom>
          <a:noFill/>
        </p:spPr>
        <p:txBody>
          <a:bodyPr wrap="none" rtlCol="0">
            <a:spAutoFit/>
          </a:bodyPr>
          <a:lstStyle/>
          <a:p>
            <a:r>
              <a:rPr kumimoji="1" lang="ja-JP" altLang="en-US" sz="3200"/>
              <a:t>拡散律速</a:t>
            </a:r>
            <a:r>
              <a:rPr lang="ja-JP" altLang="en-US" sz="3200"/>
              <a:t>→ </a:t>
            </a:r>
            <a:r>
              <a:rPr lang="en-US" altLang="ja-JP" sz="3200"/>
              <a:t>1/3</a:t>
            </a:r>
            <a:r>
              <a:rPr lang="ja-JP" altLang="en-US" sz="3200"/>
              <a:t>則</a:t>
            </a:r>
            <a:endParaRPr kumimoji="1" lang="ja-JP" altLang="en-US" sz="3200"/>
          </a:p>
        </p:txBody>
      </p:sp>
      <p:grpSp>
        <p:nvGrpSpPr>
          <p:cNvPr id="4" name="グループ化 3">
            <a:extLst>
              <a:ext uri="{FF2B5EF4-FFF2-40B4-BE49-F238E27FC236}">
                <a16:creationId xmlns:a16="http://schemas.microsoft.com/office/drawing/2014/main" id="{3ABB59E4-8336-6C7E-FCD6-F8213927E3FF}"/>
              </a:ext>
            </a:extLst>
          </p:cNvPr>
          <p:cNvGrpSpPr/>
          <p:nvPr/>
        </p:nvGrpSpPr>
        <p:grpSpPr>
          <a:xfrm>
            <a:off x="971600" y="2132856"/>
            <a:ext cx="1152128" cy="1088504"/>
            <a:chOff x="4499992" y="2924944"/>
            <a:chExt cx="1368152" cy="1304528"/>
          </a:xfrm>
        </p:grpSpPr>
        <p:sp>
          <p:nvSpPr>
            <p:cNvPr id="5" name="楕円 4">
              <a:extLst>
                <a:ext uri="{FF2B5EF4-FFF2-40B4-BE49-F238E27FC236}">
                  <a16:creationId xmlns:a16="http://schemas.microsoft.com/office/drawing/2014/main" id="{EB038AA6-8EBC-76EF-DAB7-E986D205C8CC}"/>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CBE70A4-4473-5718-6B26-B3D20FE3D17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0534666-E707-A680-3B24-4997E60CEE74}"/>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62ED7D-C63F-5B3B-4574-6F120629AC0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3DF1CB0-E902-A403-41B3-51AD50505E9E}"/>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CDE305D-5588-214C-9DB6-A045C83F46A6}"/>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D38A095-824E-C723-F762-5B014684A5DA}"/>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AFFF13-D2E3-D691-AC91-155D8F8EA719}"/>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EA11785A-A7A4-B967-C2B4-949BC72F93FB}"/>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038744F-B11C-0E6A-18BF-B1DCF59D423D}"/>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10BBFE8-E7CF-C4BB-0B37-FE78F49896A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B2FA555-05B3-4306-3E5D-1AFA89E33B3E}"/>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F3B1CB-13CA-3E6D-5ECD-69FC8248C96F}"/>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94632D2-00AD-93D1-DBCC-EFA30F3DFD2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DBC9833-9DED-C997-7B75-B1258E1E650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90D44F75-26CF-C840-5C3F-830FF0A73C64}"/>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7D30559-99D1-3E24-D237-7D0C76BED4A1}"/>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051A309-64E5-5443-DF3F-95C3FB0E0F2D}"/>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6DF16AB-4304-7B5A-9B50-1DEC670A2F94}"/>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B62DF9B-8AC4-F765-9064-4BC32379EFD2}"/>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1B2D569-22FD-5E3C-DEE5-69E3F3568C85}"/>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481923B-D571-4FB2-518D-FB250E0D23F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BD8F82EB-2234-2E40-3CDA-E8BF4F05462D}"/>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5D21292-C935-B9FC-8EBC-B8F39A287E13}"/>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C7F09E1-2FC7-3329-0C3D-6DF762F3A3FF}"/>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8EDE6043-39FC-B9B5-3273-7AA54B2897B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EE6E64B-B191-F836-9E36-91E35A104A8F}"/>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B29831F-2DF1-465B-9246-DC8A078FC22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D577C4D1-EFDD-C52F-D5CE-5B88AE2AB6F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018F94BA-30EF-550A-9210-0D5CDD4688FC}"/>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00D2586-BF2D-3E3E-1300-8E49D47316EF}"/>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43801B1-7948-2625-7D11-F3C2284708F6}"/>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421E92FC-9F56-1586-C81A-7F440B1DE41E}"/>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B1DEFAF8-3A0B-08D9-EE9F-5C2DBAFEC4CD}"/>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876687FB-10DD-654B-3735-87A5EAFD908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A8A74FAA-1FEE-065C-6807-03ED3F015D30}"/>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39F499A-EBB7-D2E9-0C20-2D6CD697C96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6BE532F-9B3F-EDCE-E2EB-0C15E4164A01}"/>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294C271-CD56-6F31-6523-67DDAF41C505}"/>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6687BC8-2AB6-EE98-D8F3-92C292FBB3AE}"/>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F5447E7-4225-58CE-6B6D-786C94BE66F6}"/>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CC9DC6B-CBAE-96C2-856D-4D959F64B6E1}"/>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3B1A88DA-C7F3-315B-8603-14806FC231F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3715D4-90DA-0881-47A6-E99F3E2E8A36}"/>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5C7E6AF-ABC4-8F19-BEF4-A555554ACA85}"/>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4DCC190-960C-163F-4732-94BD13CE2FE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8CCDF4A4-17D1-D37F-20D5-513E5D5BB19E}"/>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914D0B4-95C0-4BDF-DD7D-1692AED41126}"/>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68CA45C-DBD9-3DC3-E01F-8AFEE8D301B9}"/>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204111B0-EB33-40FB-3C93-DE40B23D637B}"/>
              </a:ext>
            </a:extLst>
          </p:cNvPr>
          <p:cNvSpPr/>
          <p:nvPr/>
        </p:nvSpPr>
        <p:spPr>
          <a:xfrm>
            <a:off x="3131840" y="22768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542AEC13-DB1E-E5F8-1B13-AD5EE8C9B343}"/>
              </a:ext>
            </a:extLst>
          </p:cNvPr>
          <p:cNvCxnSpPr>
            <a:cxnSpLocks/>
          </p:cNvCxnSpPr>
          <p:nvPr/>
        </p:nvCxnSpPr>
        <p:spPr>
          <a:xfrm flipH="1">
            <a:off x="2339752" y="2420888"/>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楕円 55">
            <a:extLst>
              <a:ext uri="{FF2B5EF4-FFF2-40B4-BE49-F238E27FC236}">
                <a16:creationId xmlns:a16="http://schemas.microsoft.com/office/drawing/2014/main" id="{EA46B6B9-56C6-4020-FC2A-0893B2B517FA}"/>
              </a:ext>
            </a:extLst>
          </p:cNvPr>
          <p:cNvSpPr/>
          <p:nvPr/>
        </p:nvSpPr>
        <p:spPr>
          <a:xfrm>
            <a:off x="3131840" y="27089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1ECBE580-7A15-EE37-74D6-0EEFE6B2944B}"/>
              </a:ext>
            </a:extLst>
          </p:cNvPr>
          <p:cNvCxnSpPr>
            <a:cxnSpLocks/>
          </p:cNvCxnSpPr>
          <p:nvPr/>
        </p:nvCxnSpPr>
        <p:spPr>
          <a:xfrm flipH="1">
            <a:off x="2339752" y="2852936"/>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16DDBB9-AC24-DE7F-00AE-BBA6A0CBE128}"/>
              </a:ext>
            </a:extLst>
          </p:cNvPr>
          <p:cNvSpPr txBox="1"/>
          <p:nvPr/>
        </p:nvSpPr>
        <p:spPr>
          <a:xfrm>
            <a:off x="4427984" y="2132856"/>
            <a:ext cx="1826141" cy="584775"/>
          </a:xfrm>
          <a:prstGeom prst="rect">
            <a:avLst/>
          </a:prstGeom>
          <a:noFill/>
        </p:spPr>
        <p:txBody>
          <a:bodyPr wrap="none" rtlCol="0">
            <a:spAutoFit/>
          </a:bodyPr>
          <a:lstStyle/>
          <a:p>
            <a:r>
              <a:rPr kumimoji="1" lang="ja-JP" altLang="en-US" sz="3200"/>
              <a:t>臨界半径</a:t>
            </a:r>
          </a:p>
        </p:txBody>
      </p:sp>
      <p:sp>
        <p:nvSpPr>
          <p:cNvPr id="59" name="テキスト ボックス 58">
            <a:extLst>
              <a:ext uri="{FF2B5EF4-FFF2-40B4-BE49-F238E27FC236}">
                <a16:creationId xmlns:a16="http://schemas.microsoft.com/office/drawing/2014/main" id="{3551687A-EC95-DA0B-B6B2-2384922BFCB6}"/>
              </a:ext>
            </a:extLst>
          </p:cNvPr>
          <p:cNvSpPr txBox="1"/>
          <p:nvPr/>
        </p:nvSpPr>
        <p:spPr>
          <a:xfrm>
            <a:off x="5148064" y="3068960"/>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03C8838-835A-8FEA-CE35-61EDDE1FFF79}"/>
                  </a:ext>
                </a:extLst>
              </p:cNvPr>
              <p:cNvSpPr txBox="1"/>
              <p:nvPr/>
            </p:nvSpPr>
            <p:spPr>
              <a:xfrm>
                <a:off x="6444208" y="1772816"/>
                <a:ext cx="1623650"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xmlns="">
          <p:sp>
            <p:nvSpPr>
              <p:cNvPr id="60" name="テキスト ボックス 59">
                <a:extLst>
                  <a:ext uri="{FF2B5EF4-FFF2-40B4-BE49-F238E27FC236}">
                    <a16:creationId xmlns:a16="http://schemas.microsoft.com/office/drawing/2014/main" id="{E03C8838-835A-8FEA-CE35-61EDDE1FFF79}"/>
                  </a:ext>
                </a:extLst>
              </p:cNvPr>
              <p:cNvSpPr txBox="1">
                <a:spLocks noRot="1" noChangeAspect="1" noMove="1" noResize="1" noEditPoints="1" noAdjustHandles="1" noChangeArrowheads="1" noChangeShapeType="1" noTextEdit="1"/>
              </p:cNvSpPr>
              <p:nvPr/>
            </p:nvSpPr>
            <p:spPr>
              <a:xfrm>
                <a:off x="6444208" y="1772816"/>
                <a:ext cx="1623650" cy="80541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49E8733-E943-2CBE-F75F-C0932EF755C3}"/>
                  </a:ext>
                </a:extLst>
              </p:cNvPr>
              <p:cNvSpPr txBox="1"/>
              <p:nvPr/>
            </p:nvSpPr>
            <p:spPr>
              <a:xfrm>
                <a:off x="6372200" y="2852936"/>
                <a:ext cx="1710725"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xmlns="">
          <p:sp>
            <p:nvSpPr>
              <p:cNvPr id="61" name="テキスト ボックス 60">
                <a:extLst>
                  <a:ext uri="{FF2B5EF4-FFF2-40B4-BE49-F238E27FC236}">
                    <a16:creationId xmlns:a16="http://schemas.microsoft.com/office/drawing/2014/main" id="{449E8733-E943-2CBE-F75F-C0932EF755C3}"/>
                  </a:ext>
                </a:extLst>
              </p:cNvPr>
              <p:cNvSpPr txBox="1">
                <a:spLocks noRot="1" noChangeAspect="1" noMove="1" noResize="1" noEditPoints="1" noAdjustHandles="1" noChangeArrowheads="1" noChangeShapeType="1" noTextEdit="1"/>
              </p:cNvSpPr>
              <p:nvPr/>
            </p:nvSpPr>
            <p:spPr>
              <a:xfrm>
                <a:off x="6372200" y="2852936"/>
                <a:ext cx="1710725" cy="805413"/>
              </a:xfrm>
              <a:prstGeom prst="rect">
                <a:avLst/>
              </a:prstGeom>
              <a:blipFill>
                <a:blip r:embed="rId3"/>
                <a:stretch>
                  <a:fillRect/>
                </a:stretch>
              </a:blipFill>
            </p:spPr>
            <p:txBody>
              <a:bodyPr/>
              <a:lstStyle/>
              <a:p>
                <a:r>
                  <a:rPr lang="ja-JP" altLang="en-US">
                    <a:noFill/>
                  </a:rPr>
                  <a:t> </a:t>
                </a:r>
              </a:p>
            </p:txBody>
          </p:sp>
        </mc:Fallback>
      </mc:AlternateContent>
      <p:sp>
        <p:nvSpPr>
          <p:cNvPr id="117" name="テキスト ボックス 116">
            <a:extLst>
              <a:ext uri="{FF2B5EF4-FFF2-40B4-BE49-F238E27FC236}">
                <a16:creationId xmlns:a16="http://schemas.microsoft.com/office/drawing/2014/main" id="{B25CD0B6-7B39-96CE-EA9D-BE14A25F14B3}"/>
              </a:ext>
            </a:extLst>
          </p:cNvPr>
          <p:cNvSpPr txBox="1"/>
          <p:nvPr/>
        </p:nvSpPr>
        <p:spPr>
          <a:xfrm>
            <a:off x="611560" y="4365104"/>
            <a:ext cx="3215945" cy="584775"/>
          </a:xfrm>
          <a:prstGeom prst="rect">
            <a:avLst/>
          </a:prstGeom>
          <a:noFill/>
        </p:spPr>
        <p:txBody>
          <a:bodyPr wrap="none" rtlCol="0">
            <a:spAutoFit/>
          </a:bodyPr>
          <a:lstStyle/>
          <a:p>
            <a:r>
              <a:rPr kumimoji="1" lang="ja-JP" altLang="en-US" sz="3200"/>
              <a:t>反応律速→</a:t>
            </a:r>
            <a:r>
              <a:rPr lang="en-US" altLang="ja-JP" sz="3200"/>
              <a:t>1/2</a:t>
            </a:r>
            <a:r>
              <a:rPr lang="ja-JP" altLang="en-US" sz="3200"/>
              <a:t>則</a:t>
            </a:r>
            <a:endParaRPr kumimoji="1" lang="ja-JP" altLang="en-US" sz="3200"/>
          </a:p>
        </p:txBody>
      </p:sp>
      <p:grpSp>
        <p:nvGrpSpPr>
          <p:cNvPr id="118" name="グループ化 117">
            <a:extLst>
              <a:ext uri="{FF2B5EF4-FFF2-40B4-BE49-F238E27FC236}">
                <a16:creationId xmlns:a16="http://schemas.microsoft.com/office/drawing/2014/main" id="{75FC3AB7-8BC1-9613-3CE0-743D2815DA8B}"/>
              </a:ext>
            </a:extLst>
          </p:cNvPr>
          <p:cNvGrpSpPr/>
          <p:nvPr/>
        </p:nvGrpSpPr>
        <p:grpSpPr>
          <a:xfrm>
            <a:off x="683568" y="5301208"/>
            <a:ext cx="1152128" cy="1088504"/>
            <a:chOff x="4499992" y="2924944"/>
            <a:chExt cx="1368152" cy="1304528"/>
          </a:xfrm>
        </p:grpSpPr>
        <p:sp>
          <p:nvSpPr>
            <p:cNvPr id="119" name="楕円 118">
              <a:extLst>
                <a:ext uri="{FF2B5EF4-FFF2-40B4-BE49-F238E27FC236}">
                  <a16:creationId xmlns:a16="http://schemas.microsoft.com/office/drawing/2014/main" id="{4CA57E60-45D8-7D06-E75F-4350A2E3096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327B33C0-5BFB-BAA2-874B-EB4CA9702876}"/>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EDAE6FD9-24EB-2886-A980-0094F2C2B699}"/>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8031C541-57FE-B9D7-A7C9-AC82034515B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D3C0F5C-7990-BC35-B22A-5E56EAE6832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85E2DFAC-E7C5-B60E-E747-F25C90FD646A}"/>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3EBC0C5-4405-4DBC-7EAE-7A8F72B5A657}"/>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82B14495-CAB9-3910-3479-69AC142A110D}"/>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46FBD460-F05E-8C6C-EB1F-45FA80A2B402}"/>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22E6E2A0-937C-4BCC-B50E-1B342F489414}"/>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B346B625-3CE8-5975-FD61-32E9C680647D}"/>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34C75BDE-B177-C479-1477-28AA55F4C14A}"/>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88C4B69F-6812-20B0-E718-6391296E1850}"/>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406EA034-E3F5-4C29-31FE-46671D79B4F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8720466D-4AE2-4815-58BC-C64E732D0B88}"/>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9AB65FE9-5EF0-F6F5-A9B2-06E53483DD2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3EF78089-8A44-400A-7E37-2EE814D2FEC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D4BAEFE6-39F9-EA25-F049-C9CEC5680D19}"/>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D68F7D18-4BDC-B660-12FF-0181FFA32A7E}"/>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楕円 137">
              <a:extLst>
                <a:ext uri="{FF2B5EF4-FFF2-40B4-BE49-F238E27FC236}">
                  <a16:creationId xmlns:a16="http://schemas.microsoft.com/office/drawing/2014/main" id="{81A0A56B-314A-936B-F52C-88641F0845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楕円 138">
              <a:extLst>
                <a:ext uri="{FF2B5EF4-FFF2-40B4-BE49-F238E27FC236}">
                  <a16:creationId xmlns:a16="http://schemas.microsoft.com/office/drawing/2014/main" id="{38254F5D-1678-28C3-B549-AE8E8DCE315F}"/>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楕円 139">
              <a:extLst>
                <a:ext uri="{FF2B5EF4-FFF2-40B4-BE49-F238E27FC236}">
                  <a16:creationId xmlns:a16="http://schemas.microsoft.com/office/drawing/2014/main" id="{B25907BE-39D4-AC90-D38F-CDD17E7E6113}"/>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楕円 140">
              <a:extLst>
                <a:ext uri="{FF2B5EF4-FFF2-40B4-BE49-F238E27FC236}">
                  <a16:creationId xmlns:a16="http://schemas.microsoft.com/office/drawing/2014/main" id="{A02E250A-0EB6-BD43-E593-A230EAF33143}"/>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楕円 141">
              <a:extLst>
                <a:ext uri="{FF2B5EF4-FFF2-40B4-BE49-F238E27FC236}">
                  <a16:creationId xmlns:a16="http://schemas.microsoft.com/office/drawing/2014/main" id="{0260DFEF-0A81-819C-B8FA-9A4FC98A4CBB}"/>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859DE366-1EFB-49C8-8E38-B170CE199736}"/>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83E98964-0EA6-88EB-0DF6-6BFE659D292E}"/>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15680B95-5ACA-2BE6-097C-C13AF4231A23}"/>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23212CF-4165-098C-284A-60AFA04FDDA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E051BC89-654F-7674-CA43-83BBFE77498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0C2B0A81-FF69-D21A-052B-F71E6F65DBB1}"/>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5EB36CD9-2B1E-2257-776D-E5141586CDF7}"/>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8A5D27A1-1A29-01AD-EC60-3A7DDED6A314}"/>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57E9C47-5A6F-1B07-B160-069E4F468016}"/>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6B27845D-FACF-B8A7-2DED-518AB8C5066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2BF7210E-8703-7911-FBEE-DA4E00F2F100}"/>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E8FFCCA8-7931-59A4-E01B-A6927B0DBC9F}"/>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99CFA34C-28C4-49D7-BD83-5C94B03BE5A8}"/>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BF6E5229-1E1F-C190-C272-02019E85BCE2}"/>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AF0EA163-CE25-5E2A-51F9-021CCFA24B0B}"/>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81646AD6-1F5C-C7D3-C3FF-B726922598D3}"/>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26B985E6-33B7-3790-6221-4943BE1B82E7}"/>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2BF2DD21-6F38-403C-40AC-594E7B0C4DED}"/>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ADCD655F-5ADF-31BB-0344-5032CC4BD84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a:extLst>
                <a:ext uri="{FF2B5EF4-FFF2-40B4-BE49-F238E27FC236}">
                  <a16:creationId xmlns:a16="http://schemas.microsoft.com/office/drawing/2014/main" id="{5B9A4302-7AAC-92FB-8B9A-0F14B6FB287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楕円 162">
              <a:extLst>
                <a:ext uri="{FF2B5EF4-FFF2-40B4-BE49-F238E27FC236}">
                  <a16:creationId xmlns:a16="http://schemas.microsoft.com/office/drawing/2014/main" id="{8FC71E67-6D73-F2A1-EA08-0FCF7A939887}"/>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楕円 163">
              <a:extLst>
                <a:ext uri="{FF2B5EF4-FFF2-40B4-BE49-F238E27FC236}">
                  <a16:creationId xmlns:a16="http://schemas.microsoft.com/office/drawing/2014/main" id="{CCC59D44-C618-4125-79CF-60F31A39AE41}"/>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楕円 164">
              <a:extLst>
                <a:ext uri="{FF2B5EF4-FFF2-40B4-BE49-F238E27FC236}">
                  <a16:creationId xmlns:a16="http://schemas.microsoft.com/office/drawing/2014/main" id="{B63F4411-16BD-8CAC-8BAC-5F4D3B0EF192}"/>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楕円 165">
              <a:extLst>
                <a:ext uri="{FF2B5EF4-FFF2-40B4-BE49-F238E27FC236}">
                  <a16:creationId xmlns:a16="http://schemas.microsoft.com/office/drawing/2014/main" id="{72DA56B3-F4B3-6B51-3DD6-48650A39CCC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楕円 166">
              <a:extLst>
                <a:ext uri="{FF2B5EF4-FFF2-40B4-BE49-F238E27FC236}">
                  <a16:creationId xmlns:a16="http://schemas.microsoft.com/office/drawing/2014/main" id="{C86AC569-3ABE-E99C-54AA-0DED67D8445F}"/>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8" name="楕円 167">
            <a:extLst>
              <a:ext uri="{FF2B5EF4-FFF2-40B4-BE49-F238E27FC236}">
                <a16:creationId xmlns:a16="http://schemas.microsoft.com/office/drawing/2014/main" id="{4C1B6619-7E53-4600-824C-DED82F34989F}"/>
              </a:ext>
            </a:extLst>
          </p:cNvPr>
          <p:cNvSpPr/>
          <p:nvPr/>
        </p:nvSpPr>
        <p:spPr>
          <a:xfrm>
            <a:off x="2411760"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楕円 168">
            <a:extLst>
              <a:ext uri="{FF2B5EF4-FFF2-40B4-BE49-F238E27FC236}">
                <a16:creationId xmlns:a16="http://schemas.microsoft.com/office/drawing/2014/main" id="{108CCFC0-3C1C-B20E-725C-E8BFCD4F8789}"/>
              </a:ext>
            </a:extLst>
          </p:cNvPr>
          <p:cNvSpPr/>
          <p:nvPr/>
        </p:nvSpPr>
        <p:spPr>
          <a:xfrm>
            <a:off x="2411760"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楕円 169">
            <a:extLst>
              <a:ext uri="{FF2B5EF4-FFF2-40B4-BE49-F238E27FC236}">
                <a16:creationId xmlns:a16="http://schemas.microsoft.com/office/drawing/2014/main" id="{934CC9BF-A008-DDF2-6B71-3DC217FC1F9C}"/>
              </a:ext>
            </a:extLst>
          </p:cNvPr>
          <p:cNvSpPr/>
          <p:nvPr/>
        </p:nvSpPr>
        <p:spPr>
          <a:xfrm>
            <a:off x="2699792" y="55892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楕円 170">
            <a:extLst>
              <a:ext uri="{FF2B5EF4-FFF2-40B4-BE49-F238E27FC236}">
                <a16:creationId xmlns:a16="http://schemas.microsoft.com/office/drawing/2014/main" id="{AC1AEAC9-8EA6-FDCD-C675-FA50097E0497}"/>
              </a:ext>
            </a:extLst>
          </p:cNvPr>
          <p:cNvSpPr/>
          <p:nvPr/>
        </p:nvSpPr>
        <p:spPr>
          <a:xfrm>
            <a:off x="2699792"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8AC41549-E495-5A08-064F-1B0C2065477C}"/>
              </a:ext>
            </a:extLst>
          </p:cNvPr>
          <p:cNvSpPr/>
          <p:nvPr/>
        </p:nvSpPr>
        <p:spPr>
          <a:xfrm>
            <a:off x="2195736" y="5661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3B3109B9-AD95-1982-DB34-C5A0CEC6AAA8}"/>
              </a:ext>
            </a:extLst>
          </p:cNvPr>
          <p:cNvSpPr/>
          <p:nvPr/>
        </p:nvSpPr>
        <p:spPr>
          <a:xfrm>
            <a:off x="2051720"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57313C69-8D9D-7C75-DE48-A9C0E45A7A9C}"/>
              </a:ext>
            </a:extLst>
          </p:cNvPr>
          <p:cNvSpPr/>
          <p:nvPr/>
        </p:nvSpPr>
        <p:spPr>
          <a:xfrm>
            <a:off x="2987824"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E61B59DC-7448-943E-86D7-794712E40912}"/>
              </a:ext>
            </a:extLst>
          </p:cNvPr>
          <p:cNvSpPr/>
          <p:nvPr/>
        </p:nvSpPr>
        <p:spPr>
          <a:xfrm>
            <a:off x="2987824"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矢印: 右 175">
            <a:extLst>
              <a:ext uri="{FF2B5EF4-FFF2-40B4-BE49-F238E27FC236}">
                <a16:creationId xmlns:a16="http://schemas.microsoft.com/office/drawing/2014/main" id="{47FA51C9-6824-FA1F-56D8-E92BD30C6F88}"/>
              </a:ext>
            </a:extLst>
          </p:cNvPr>
          <p:cNvSpPr/>
          <p:nvPr/>
        </p:nvSpPr>
        <p:spPr>
          <a:xfrm>
            <a:off x="1835696" y="537321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矢印: 右 176">
            <a:extLst>
              <a:ext uri="{FF2B5EF4-FFF2-40B4-BE49-F238E27FC236}">
                <a16:creationId xmlns:a16="http://schemas.microsoft.com/office/drawing/2014/main" id="{EC802B40-AD88-0FBD-8147-634BC7844A43}"/>
              </a:ext>
            </a:extLst>
          </p:cNvPr>
          <p:cNvSpPr/>
          <p:nvPr/>
        </p:nvSpPr>
        <p:spPr>
          <a:xfrm rot="10800000">
            <a:off x="1835696" y="5949280"/>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テキスト ボックス 177">
            <a:extLst>
              <a:ext uri="{FF2B5EF4-FFF2-40B4-BE49-F238E27FC236}">
                <a16:creationId xmlns:a16="http://schemas.microsoft.com/office/drawing/2014/main" id="{2729030D-F5C4-87C1-C5BF-0E0A8725FE3A}"/>
              </a:ext>
            </a:extLst>
          </p:cNvPr>
          <p:cNvSpPr txBox="1"/>
          <p:nvPr/>
        </p:nvSpPr>
        <p:spPr>
          <a:xfrm>
            <a:off x="4283968" y="4365104"/>
            <a:ext cx="1826141" cy="584775"/>
          </a:xfrm>
          <a:prstGeom prst="rect">
            <a:avLst/>
          </a:prstGeom>
          <a:noFill/>
        </p:spPr>
        <p:txBody>
          <a:bodyPr wrap="none" rtlCol="0">
            <a:spAutoFit/>
          </a:bodyPr>
          <a:lstStyle/>
          <a:p>
            <a:r>
              <a:rPr kumimoji="1" lang="ja-JP" altLang="en-US" sz="3200"/>
              <a:t>臨界半径</a:t>
            </a:r>
          </a:p>
        </p:txBody>
      </p:sp>
      <p:sp>
        <p:nvSpPr>
          <p:cNvPr id="179" name="テキスト ボックス 178">
            <a:extLst>
              <a:ext uri="{FF2B5EF4-FFF2-40B4-BE49-F238E27FC236}">
                <a16:creationId xmlns:a16="http://schemas.microsoft.com/office/drawing/2014/main" id="{9BC642B4-6BD0-C0F4-8BFE-4E70ED7545C6}"/>
              </a:ext>
            </a:extLst>
          </p:cNvPr>
          <p:cNvSpPr txBox="1"/>
          <p:nvPr/>
        </p:nvSpPr>
        <p:spPr>
          <a:xfrm>
            <a:off x="5004048" y="5301208"/>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C323A48D-FAA7-D8F5-6F0B-68602EEC957D}"/>
                  </a:ext>
                </a:extLst>
              </p:cNvPr>
              <p:cNvSpPr txBox="1"/>
              <p:nvPr/>
            </p:nvSpPr>
            <p:spPr>
              <a:xfrm>
                <a:off x="6228184" y="4077072"/>
                <a:ext cx="1623650" cy="802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xmlns="">
          <p:sp>
            <p:nvSpPr>
              <p:cNvPr id="180" name="テキスト ボックス 179">
                <a:extLst>
                  <a:ext uri="{FF2B5EF4-FFF2-40B4-BE49-F238E27FC236}">
                    <a16:creationId xmlns:a16="http://schemas.microsoft.com/office/drawing/2014/main" id="{C323A48D-FAA7-D8F5-6F0B-68602EEC957D}"/>
                  </a:ext>
                </a:extLst>
              </p:cNvPr>
              <p:cNvSpPr txBox="1">
                <a:spLocks noRot="1" noChangeAspect="1" noMove="1" noResize="1" noEditPoints="1" noAdjustHandles="1" noChangeArrowheads="1" noChangeShapeType="1" noTextEdit="1"/>
              </p:cNvSpPr>
              <p:nvPr/>
            </p:nvSpPr>
            <p:spPr>
              <a:xfrm>
                <a:off x="6228184" y="4077072"/>
                <a:ext cx="1623650" cy="80259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テキスト ボックス 180">
                <a:extLst>
                  <a:ext uri="{FF2B5EF4-FFF2-40B4-BE49-F238E27FC236}">
                    <a16:creationId xmlns:a16="http://schemas.microsoft.com/office/drawing/2014/main" id="{3A2913AE-1876-BB98-DE04-72093156F05B}"/>
                  </a:ext>
                </a:extLst>
              </p:cNvPr>
              <p:cNvSpPr txBox="1"/>
              <p:nvPr/>
            </p:nvSpPr>
            <p:spPr>
              <a:xfrm>
                <a:off x="6228184" y="5085184"/>
                <a:ext cx="1710725"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xmlns="">
          <p:sp>
            <p:nvSpPr>
              <p:cNvPr id="181" name="テキスト ボックス 180">
                <a:extLst>
                  <a:ext uri="{FF2B5EF4-FFF2-40B4-BE49-F238E27FC236}">
                    <a16:creationId xmlns:a16="http://schemas.microsoft.com/office/drawing/2014/main" id="{3A2913AE-1876-BB98-DE04-72093156F05B}"/>
                  </a:ext>
                </a:extLst>
              </p:cNvPr>
              <p:cNvSpPr txBox="1">
                <a:spLocks noRot="1" noChangeAspect="1" noMove="1" noResize="1" noEditPoints="1" noAdjustHandles="1" noChangeArrowheads="1" noChangeShapeType="1" noTextEdit="1"/>
              </p:cNvSpPr>
              <p:nvPr/>
            </p:nvSpPr>
            <p:spPr>
              <a:xfrm>
                <a:off x="6228184" y="5085184"/>
                <a:ext cx="1710725" cy="80541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3239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DCFCC2-566A-3AA3-5400-A9C909CB104B}"/>
              </a:ext>
            </a:extLst>
          </p:cNvPr>
          <p:cNvSpPr>
            <a:spLocks noGrp="1"/>
          </p:cNvSpPr>
          <p:nvPr>
            <p:ph type="body" sz="quarter" idx="10"/>
          </p:nvPr>
        </p:nvSpPr>
        <p:spPr/>
        <p:txBody>
          <a:bodyPr/>
          <a:lstStyle/>
          <a:p>
            <a:r>
              <a:rPr kumimoji="1" lang="ja-JP" altLang="en-US"/>
              <a:t>液滴と気泡の違い</a:t>
            </a:r>
          </a:p>
        </p:txBody>
      </p:sp>
      <p:grpSp>
        <p:nvGrpSpPr>
          <p:cNvPr id="18" name="グループ化 17">
            <a:extLst>
              <a:ext uri="{FF2B5EF4-FFF2-40B4-BE49-F238E27FC236}">
                <a16:creationId xmlns:a16="http://schemas.microsoft.com/office/drawing/2014/main" id="{B5D96B41-00DA-DEC8-3023-F0D149BDEEE5}"/>
              </a:ext>
            </a:extLst>
          </p:cNvPr>
          <p:cNvGrpSpPr/>
          <p:nvPr/>
        </p:nvGrpSpPr>
        <p:grpSpPr>
          <a:xfrm>
            <a:off x="1475656" y="1484784"/>
            <a:ext cx="1656184" cy="1656184"/>
            <a:chOff x="971600" y="1556792"/>
            <a:chExt cx="2160240" cy="2160240"/>
          </a:xfrm>
        </p:grpSpPr>
        <p:sp>
          <p:nvSpPr>
            <p:cNvPr id="3" name="正方形/長方形 2">
              <a:extLst>
                <a:ext uri="{FF2B5EF4-FFF2-40B4-BE49-F238E27FC236}">
                  <a16:creationId xmlns:a16="http://schemas.microsoft.com/office/drawing/2014/main" id="{140565F8-8187-EBCA-EE6B-F4ECB6696F80}"/>
                </a:ext>
              </a:extLst>
            </p:cNvPr>
            <p:cNvSpPr/>
            <p:nvPr/>
          </p:nvSpPr>
          <p:spPr>
            <a:xfrm>
              <a:off x="971600" y="1556792"/>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3379235A-9EE7-9ADC-19D4-20FF3410D57A}"/>
                </a:ext>
              </a:extLst>
            </p:cNvPr>
            <p:cNvSpPr/>
            <p:nvPr/>
          </p:nvSpPr>
          <p:spPr>
            <a:xfrm>
              <a:off x="1331640" y="1916832"/>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D8FDECF-A7C8-74AD-C9E5-9955797F879F}"/>
                </a:ext>
              </a:extLst>
            </p:cNvPr>
            <p:cNvSpPr/>
            <p:nvPr/>
          </p:nvSpPr>
          <p:spPr>
            <a:xfrm>
              <a:off x="2123728" y="2780928"/>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8CB99EA9-ADC9-5D4C-496B-5CD6C5C65799}"/>
              </a:ext>
            </a:extLst>
          </p:cNvPr>
          <p:cNvSpPr txBox="1"/>
          <p:nvPr/>
        </p:nvSpPr>
        <p:spPr>
          <a:xfrm>
            <a:off x="323528" y="1988840"/>
            <a:ext cx="902811" cy="523220"/>
          </a:xfrm>
          <a:prstGeom prst="rect">
            <a:avLst/>
          </a:prstGeom>
          <a:noFill/>
        </p:spPr>
        <p:txBody>
          <a:bodyPr wrap="none" rtlCol="0">
            <a:spAutoFit/>
          </a:bodyPr>
          <a:lstStyle/>
          <a:p>
            <a:r>
              <a:rPr kumimoji="1" lang="ja-JP" altLang="en-US" sz="2800"/>
              <a:t>液滴</a:t>
            </a:r>
          </a:p>
        </p:txBody>
      </p:sp>
      <p:sp>
        <p:nvSpPr>
          <p:cNvPr id="7" name="テキスト ボックス 6">
            <a:extLst>
              <a:ext uri="{FF2B5EF4-FFF2-40B4-BE49-F238E27FC236}">
                <a16:creationId xmlns:a16="http://schemas.microsoft.com/office/drawing/2014/main" id="{E7E1FB8B-511A-477D-21D8-D8187C17D8F4}"/>
              </a:ext>
            </a:extLst>
          </p:cNvPr>
          <p:cNvSpPr txBox="1"/>
          <p:nvPr/>
        </p:nvSpPr>
        <p:spPr>
          <a:xfrm>
            <a:off x="3347864" y="1484784"/>
            <a:ext cx="5416868" cy="1569660"/>
          </a:xfrm>
          <a:prstGeom prst="rect">
            <a:avLst/>
          </a:prstGeom>
          <a:noFill/>
        </p:spPr>
        <p:txBody>
          <a:bodyPr wrap="none" rtlCol="0">
            <a:spAutoFit/>
          </a:bodyPr>
          <a:lstStyle/>
          <a:p>
            <a:r>
              <a:rPr lang="ja-JP" altLang="en-US" sz="2400"/>
              <a:t>液滴は好きに成長できる</a:t>
            </a:r>
            <a:endParaRPr lang="en-US" altLang="ja-JP" sz="2400"/>
          </a:p>
          <a:p>
            <a:r>
              <a:rPr kumimoji="1" lang="en-US" altLang="ja-JP" sz="2400"/>
              <a:t>(</a:t>
            </a:r>
            <a:r>
              <a:rPr kumimoji="1" lang="ja-JP" altLang="en-US" sz="2400"/>
              <a:t>周りが希薄な気体だから</a:t>
            </a:r>
            <a:r>
              <a:rPr kumimoji="1" lang="en-US" altLang="ja-JP" sz="2400"/>
              <a:t>)</a:t>
            </a:r>
          </a:p>
          <a:p>
            <a:r>
              <a:rPr kumimoji="1" lang="ja-JP" altLang="en-US" sz="2400"/>
              <a:t>液滴同士の相互作用はほぼ無視できる</a:t>
            </a:r>
            <a:endParaRPr kumimoji="1" lang="en-US" altLang="ja-JP" sz="2400"/>
          </a:p>
          <a:p>
            <a:r>
              <a:rPr lang="en-US" altLang="ja-JP" sz="2400"/>
              <a:t>(</a:t>
            </a:r>
            <a:r>
              <a:rPr lang="ja-JP" altLang="en-US" sz="2400"/>
              <a:t>気体なので拡散で伝わる</a:t>
            </a:r>
            <a:r>
              <a:rPr lang="en-US" altLang="ja-JP" sz="2400"/>
              <a:t>)</a:t>
            </a:r>
          </a:p>
        </p:txBody>
      </p:sp>
      <p:grpSp>
        <p:nvGrpSpPr>
          <p:cNvPr id="19" name="グループ化 18">
            <a:extLst>
              <a:ext uri="{FF2B5EF4-FFF2-40B4-BE49-F238E27FC236}">
                <a16:creationId xmlns:a16="http://schemas.microsoft.com/office/drawing/2014/main" id="{CA8BA431-D21A-7D83-03C2-373C5D27AB1C}"/>
              </a:ext>
            </a:extLst>
          </p:cNvPr>
          <p:cNvGrpSpPr/>
          <p:nvPr/>
        </p:nvGrpSpPr>
        <p:grpSpPr>
          <a:xfrm>
            <a:off x="1475656" y="3717032"/>
            <a:ext cx="1656184" cy="1656184"/>
            <a:chOff x="899592" y="4509120"/>
            <a:chExt cx="2160240" cy="2160240"/>
          </a:xfrm>
        </p:grpSpPr>
        <p:sp>
          <p:nvSpPr>
            <p:cNvPr id="13" name="正方形/長方形 12">
              <a:extLst>
                <a:ext uri="{FF2B5EF4-FFF2-40B4-BE49-F238E27FC236}">
                  <a16:creationId xmlns:a16="http://schemas.microsoft.com/office/drawing/2014/main" id="{9ABFC2EF-21C0-B13E-DA80-EA330A287C33}"/>
                </a:ext>
              </a:extLst>
            </p:cNvPr>
            <p:cNvSpPr/>
            <p:nvPr/>
          </p:nvSpPr>
          <p:spPr>
            <a:xfrm>
              <a:off x="899592" y="4509120"/>
              <a:ext cx="2160240" cy="216024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FCD5CA7-3094-8E87-DC19-10902BFE864B}"/>
                </a:ext>
              </a:extLst>
            </p:cNvPr>
            <p:cNvSpPr/>
            <p:nvPr/>
          </p:nvSpPr>
          <p:spPr>
            <a:xfrm>
              <a:off x="1259632" y="4869160"/>
              <a:ext cx="648072" cy="6480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3C05EC95-6754-BB12-F359-16572E17B617}"/>
                </a:ext>
              </a:extLst>
            </p:cNvPr>
            <p:cNvSpPr/>
            <p:nvPr/>
          </p:nvSpPr>
          <p:spPr>
            <a:xfrm>
              <a:off x="2051720" y="5733256"/>
              <a:ext cx="792088" cy="7920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5C15EF8D-22B5-9477-2BCA-8A1816A094D0}"/>
              </a:ext>
            </a:extLst>
          </p:cNvPr>
          <p:cNvSpPr txBox="1"/>
          <p:nvPr/>
        </p:nvSpPr>
        <p:spPr>
          <a:xfrm>
            <a:off x="323528" y="4221088"/>
            <a:ext cx="902811" cy="523220"/>
          </a:xfrm>
          <a:prstGeom prst="rect">
            <a:avLst/>
          </a:prstGeom>
          <a:noFill/>
        </p:spPr>
        <p:txBody>
          <a:bodyPr wrap="none" rtlCol="0">
            <a:spAutoFit/>
          </a:bodyPr>
          <a:lstStyle/>
          <a:p>
            <a:r>
              <a:rPr lang="ja-JP" altLang="en-US" sz="2800"/>
              <a:t>気泡</a:t>
            </a:r>
            <a:endParaRPr kumimoji="1" lang="ja-JP" altLang="en-US" sz="2800"/>
          </a:p>
        </p:txBody>
      </p:sp>
      <p:sp>
        <p:nvSpPr>
          <p:cNvPr id="17" name="テキスト ボックス 16">
            <a:extLst>
              <a:ext uri="{FF2B5EF4-FFF2-40B4-BE49-F238E27FC236}">
                <a16:creationId xmlns:a16="http://schemas.microsoft.com/office/drawing/2014/main" id="{A1C6CAEF-3A2E-83E8-74D6-989086505F83}"/>
              </a:ext>
            </a:extLst>
          </p:cNvPr>
          <p:cNvSpPr txBox="1"/>
          <p:nvPr/>
        </p:nvSpPr>
        <p:spPr>
          <a:xfrm>
            <a:off x="3419872" y="3789040"/>
            <a:ext cx="4801314" cy="1569660"/>
          </a:xfrm>
          <a:prstGeom prst="rect">
            <a:avLst/>
          </a:prstGeom>
          <a:noFill/>
        </p:spPr>
        <p:txBody>
          <a:bodyPr wrap="none" rtlCol="0">
            <a:spAutoFit/>
          </a:bodyPr>
          <a:lstStyle/>
          <a:p>
            <a:r>
              <a:rPr lang="ja-JP" altLang="en-US" sz="2400"/>
              <a:t>気泡は成長するのに仕事が必要</a:t>
            </a:r>
            <a:endParaRPr kumimoji="1" lang="en-US" altLang="ja-JP" sz="2400"/>
          </a:p>
          <a:p>
            <a:r>
              <a:rPr kumimoji="1" lang="en-US" altLang="ja-JP" sz="2400"/>
              <a:t>(</a:t>
            </a:r>
            <a:r>
              <a:rPr kumimoji="1" lang="ja-JP" altLang="en-US" sz="2400"/>
              <a:t>周りが液体だから</a:t>
            </a:r>
            <a:r>
              <a:rPr kumimoji="1" lang="en-US" altLang="ja-JP" sz="2400"/>
              <a:t>)</a:t>
            </a:r>
          </a:p>
          <a:p>
            <a:r>
              <a:rPr lang="ja-JP" altLang="en-US" sz="2400"/>
              <a:t>気泡同士の相互作用は極めて強い</a:t>
            </a:r>
            <a:endParaRPr lang="en-US" altLang="ja-JP" sz="2400"/>
          </a:p>
          <a:p>
            <a:r>
              <a:rPr lang="en-US" altLang="ja-JP" sz="2400"/>
              <a:t>(</a:t>
            </a:r>
            <a:r>
              <a:rPr lang="ja-JP" altLang="en-US" sz="2400"/>
              <a:t>液体なので音速で伝わる</a:t>
            </a:r>
            <a:r>
              <a:rPr lang="en-US" altLang="ja-JP" sz="2400"/>
              <a:t>)</a:t>
            </a:r>
          </a:p>
        </p:txBody>
      </p:sp>
      <p:sp>
        <p:nvSpPr>
          <p:cNvPr id="20" name="テキスト ボックス 19">
            <a:extLst>
              <a:ext uri="{FF2B5EF4-FFF2-40B4-BE49-F238E27FC236}">
                <a16:creationId xmlns:a16="http://schemas.microsoft.com/office/drawing/2014/main" id="{57A0EE80-53B3-988A-4392-EFDB817F5BB9}"/>
              </a:ext>
            </a:extLst>
          </p:cNvPr>
          <p:cNvSpPr txBox="1"/>
          <p:nvPr/>
        </p:nvSpPr>
        <p:spPr>
          <a:xfrm>
            <a:off x="467544" y="5589240"/>
            <a:ext cx="7366119" cy="523220"/>
          </a:xfrm>
          <a:prstGeom prst="rect">
            <a:avLst/>
          </a:prstGeom>
          <a:noFill/>
        </p:spPr>
        <p:txBody>
          <a:bodyPr wrap="none" rtlCol="0">
            <a:spAutoFit/>
          </a:bodyPr>
          <a:lstStyle/>
          <a:p>
            <a:r>
              <a:rPr kumimoji="1" lang="ja-JP" altLang="en-US" sz="2800"/>
              <a:t>気泡と液滴で同じ理論が適用できるか非自明</a:t>
            </a:r>
          </a:p>
        </p:txBody>
      </p:sp>
      <p:sp>
        <p:nvSpPr>
          <p:cNvPr id="21" name="矢印: 右 20">
            <a:extLst>
              <a:ext uri="{FF2B5EF4-FFF2-40B4-BE49-F238E27FC236}">
                <a16:creationId xmlns:a16="http://schemas.microsoft.com/office/drawing/2014/main" id="{D0B72871-9E7B-DA28-577B-D54F1DD9B89A}"/>
              </a:ext>
            </a:extLst>
          </p:cNvPr>
          <p:cNvSpPr/>
          <p:nvPr/>
        </p:nvSpPr>
        <p:spPr>
          <a:xfrm>
            <a:off x="1115616" y="6309320"/>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698B4E92-1E21-9152-42B1-8A06E0B7AF51}"/>
              </a:ext>
            </a:extLst>
          </p:cNvPr>
          <p:cNvSpPr txBox="1"/>
          <p:nvPr/>
        </p:nvSpPr>
        <p:spPr>
          <a:xfrm>
            <a:off x="1907704" y="6237312"/>
            <a:ext cx="5211683" cy="523220"/>
          </a:xfrm>
          <a:prstGeom prst="rect">
            <a:avLst/>
          </a:prstGeom>
          <a:noFill/>
        </p:spPr>
        <p:txBody>
          <a:bodyPr wrap="none" rtlCol="0">
            <a:spAutoFit/>
          </a:bodyPr>
          <a:lstStyle/>
          <a:p>
            <a:r>
              <a:rPr kumimoji="1" lang="ja-JP" altLang="en-US" sz="2800"/>
              <a:t>スパコンで力任せに確認しよう</a:t>
            </a:r>
          </a:p>
        </p:txBody>
      </p:sp>
    </p:spTree>
    <p:extLst>
      <p:ext uri="{BB962C8B-B14F-4D97-AF65-F5344CB8AC3E}">
        <p14:creationId xmlns:p14="http://schemas.microsoft.com/office/powerpoint/2010/main" val="2809539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16A5B8-9796-DD1F-5240-CA67E6D78DDF}"/>
              </a:ext>
            </a:extLst>
          </p:cNvPr>
          <p:cNvSpPr>
            <a:spLocks noGrp="1"/>
          </p:cNvSpPr>
          <p:nvPr>
            <p:ph type="body" sz="quarter" idx="10"/>
          </p:nvPr>
        </p:nvSpPr>
        <p:spPr/>
        <p:txBody>
          <a:bodyPr/>
          <a:lstStyle/>
          <a:p>
            <a:r>
              <a:rPr kumimoji="1" lang="ja-JP" altLang="en-US"/>
              <a:t>オストワルド成長のシミュレーション</a:t>
            </a:r>
          </a:p>
        </p:txBody>
      </p:sp>
      <p:sp>
        <p:nvSpPr>
          <p:cNvPr id="3" name="正方形/長方形 2">
            <a:extLst>
              <a:ext uri="{FF2B5EF4-FFF2-40B4-BE49-F238E27FC236}">
                <a16:creationId xmlns:a16="http://schemas.microsoft.com/office/drawing/2014/main" id="{F8137DBB-C4B7-28F8-4657-A5E40D71B9B6}"/>
              </a:ext>
            </a:extLst>
          </p:cNvPr>
          <p:cNvSpPr/>
          <p:nvPr/>
        </p:nvSpPr>
        <p:spPr>
          <a:xfrm>
            <a:off x="388640" y="1705000"/>
            <a:ext cx="1905000" cy="19050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4" name="正方形/長方形 3">
            <a:extLst>
              <a:ext uri="{FF2B5EF4-FFF2-40B4-BE49-F238E27FC236}">
                <a16:creationId xmlns:a16="http://schemas.microsoft.com/office/drawing/2014/main" id="{2E660E07-E28F-274F-D3C7-665243225B70}"/>
              </a:ext>
            </a:extLst>
          </p:cNvPr>
          <p:cNvSpPr/>
          <p:nvPr/>
        </p:nvSpPr>
        <p:spPr>
          <a:xfrm>
            <a:off x="464840" y="1247800"/>
            <a:ext cx="1708521" cy="400110"/>
          </a:xfrm>
          <a:prstGeom prst="rect">
            <a:avLst/>
          </a:prstGeom>
        </p:spPr>
        <p:txBody>
          <a:bodyPr wrap="none">
            <a:spAutoFit/>
          </a:bodyPr>
          <a:lstStyle/>
          <a:p>
            <a:r>
              <a:rPr lang="ja-JP" altLang="en-US" dirty="0"/>
              <a:t>液相に平衡化</a:t>
            </a:r>
          </a:p>
        </p:txBody>
      </p:sp>
      <p:sp>
        <p:nvSpPr>
          <p:cNvPr id="5" name="正方形/長方形 4">
            <a:extLst>
              <a:ext uri="{FF2B5EF4-FFF2-40B4-BE49-F238E27FC236}">
                <a16:creationId xmlns:a16="http://schemas.microsoft.com/office/drawing/2014/main" id="{880CAA70-E7E1-A3B8-39D0-91F0215F9F5B}"/>
              </a:ext>
            </a:extLst>
          </p:cNvPr>
          <p:cNvSpPr/>
          <p:nvPr/>
        </p:nvSpPr>
        <p:spPr>
          <a:xfrm>
            <a:off x="3131840" y="1628800"/>
            <a:ext cx="1981200" cy="19812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6" name="正方形/長方形 5">
            <a:extLst>
              <a:ext uri="{FF2B5EF4-FFF2-40B4-BE49-F238E27FC236}">
                <a16:creationId xmlns:a16="http://schemas.microsoft.com/office/drawing/2014/main" id="{E3FD9CD7-41F3-3707-7906-393B03AD1802}"/>
              </a:ext>
            </a:extLst>
          </p:cNvPr>
          <p:cNvSpPr/>
          <p:nvPr/>
        </p:nvSpPr>
        <p:spPr>
          <a:xfrm>
            <a:off x="3131840" y="1705000"/>
            <a:ext cx="1905000" cy="190500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1C1AB278-9CF4-157B-93FD-503067790E93}"/>
              </a:ext>
            </a:extLst>
          </p:cNvPr>
          <p:cNvSpPr/>
          <p:nvPr/>
        </p:nvSpPr>
        <p:spPr>
          <a:xfrm>
            <a:off x="3151989" y="920914"/>
            <a:ext cx="2044149" cy="707886"/>
          </a:xfrm>
          <a:prstGeom prst="rect">
            <a:avLst/>
          </a:prstGeom>
        </p:spPr>
        <p:txBody>
          <a:bodyPr wrap="none">
            <a:spAutoFit/>
          </a:bodyPr>
          <a:lstStyle/>
          <a:p>
            <a:r>
              <a:rPr lang="ja-JP" altLang="en-US" dirty="0"/>
              <a:t>断熱膨張させる</a:t>
            </a:r>
            <a:endParaRPr lang="en-US" altLang="ja-JP" dirty="0"/>
          </a:p>
          <a:p>
            <a:r>
              <a:rPr lang="en-US" altLang="ja-JP" dirty="0"/>
              <a:t>(</a:t>
            </a:r>
            <a:r>
              <a:rPr lang="ja-JP" altLang="en-US" dirty="0"/>
              <a:t>一辺</a:t>
            </a:r>
            <a:r>
              <a:rPr lang="en-US" altLang="ja-JP" dirty="0"/>
              <a:t> 2.5%</a:t>
            </a:r>
            <a:r>
              <a:rPr lang="ja-JP" altLang="en-US" dirty="0"/>
              <a:t>程度</a:t>
            </a:r>
            <a:r>
              <a:rPr lang="en-US" altLang="ja-JP" dirty="0"/>
              <a:t>)</a:t>
            </a:r>
            <a:endParaRPr lang="ja-JP" altLang="en-US" dirty="0"/>
          </a:p>
        </p:txBody>
      </p:sp>
      <p:cxnSp>
        <p:nvCxnSpPr>
          <p:cNvPr id="8" name="直線矢印コネクタ 7">
            <a:extLst>
              <a:ext uri="{FF2B5EF4-FFF2-40B4-BE49-F238E27FC236}">
                <a16:creationId xmlns:a16="http://schemas.microsoft.com/office/drawing/2014/main" id="{7E5BDE71-3F15-B0CE-C78B-8210E18848B9}"/>
              </a:ext>
            </a:extLst>
          </p:cNvPr>
          <p:cNvCxnSpPr>
            <a:stCxn id="3" idx="3"/>
            <a:endCxn id="6" idx="1"/>
          </p:cNvCxnSpPr>
          <p:nvPr/>
        </p:nvCxnSpPr>
        <p:spPr>
          <a:xfrm>
            <a:off x="2293640" y="2657500"/>
            <a:ext cx="838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4CE6CB7-20D6-0C23-807F-410A180E3B72}"/>
              </a:ext>
            </a:extLst>
          </p:cNvPr>
          <p:cNvCxnSpPr>
            <a:stCxn id="6" idx="3"/>
            <a:endCxn id="9" idx="1"/>
          </p:cNvCxnSpPr>
          <p:nvPr/>
        </p:nvCxnSpPr>
        <p:spPr>
          <a:xfrm>
            <a:off x="5113040" y="2619400"/>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B9B60C0-6B1F-5E31-D327-0AEF13A3744A}"/>
              </a:ext>
            </a:extLst>
          </p:cNvPr>
          <p:cNvSpPr/>
          <p:nvPr/>
        </p:nvSpPr>
        <p:spPr>
          <a:xfrm>
            <a:off x="5875040" y="1054204"/>
            <a:ext cx="2006078" cy="400110"/>
          </a:xfrm>
          <a:prstGeom prst="rect">
            <a:avLst/>
          </a:prstGeom>
        </p:spPr>
        <p:txBody>
          <a:bodyPr wrap="none">
            <a:spAutoFit/>
          </a:bodyPr>
          <a:lstStyle/>
          <a:p>
            <a:r>
              <a:rPr lang="ja-JP" altLang="en-US" dirty="0"/>
              <a:t>泡がたくさん出る</a:t>
            </a:r>
          </a:p>
        </p:txBody>
      </p:sp>
      <p:cxnSp>
        <p:nvCxnSpPr>
          <p:cNvPr id="11" name="直線矢印コネクタ 10">
            <a:extLst>
              <a:ext uri="{FF2B5EF4-FFF2-40B4-BE49-F238E27FC236}">
                <a16:creationId xmlns:a16="http://schemas.microsoft.com/office/drawing/2014/main" id="{27D18C0A-12CF-52FB-D300-9C7E2AA57F24}"/>
              </a:ext>
            </a:extLst>
          </p:cNvPr>
          <p:cNvCxnSpPr/>
          <p:nvPr/>
        </p:nvCxnSpPr>
        <p:spPr>
          <a:xfrm>
            <a:off x="83840" y="5416714"/>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FF2BF23-AE09-455C-8312-575921E84296}"/>
              </a:ext>
            </a:extLst>
          </p:cNvPr>
          <p:cNvSpPr/>
          <p:nvPr/>
        </p:nvSpPr>
        <p:spPr>
          <a:xfrm>
            <a:off x="748991" y="3745344"/>
            <a:ext cx="2862683" cy="707886"/>
          </a:xfrm>
          <a:prstGeom prst="rect">
            <a:avLst/>
          </a:prstGeom>
        </p:spPr>
        <p:txBody>
          <a:bodyPr wrap="none">
            <a:spAutoFit/>
          </a:bodyPr>
          <a:lstStyle/>
          <a:p>
            <a:r>
              <a:rPr lang="ja-JP" altLang="en-US" dirty="0"/>
              <a:t>大きい泡がより大きく、</a:t>
            </a:r>
            <a:endParaRPr lang="en-US" altLang="ja-JP" dirty="0"/>
          </a:p>
          <a:p>
            <a:r>
              <a:rPr lang="ja-JP" altLang="en-US" dirty="0"/>
              <a:t>小さい泡がより小さくなる</a:t>
            </a:r>
          </a:p>
        </p:txBody>
      </p:sp>
      <p:sp>
        <p:nvSpPr>
          <p:cNvPr id="13" name="正方形/長方形 12">
            <a:extLst>
              <a:ext uri="{FF2B5EF4-FFF2-40B4-BE49-F238E27FC236}">
                <a16:creationId xmlns:a16="http://schemas.microsoft.com/office/drawing/2014/main" id="{57CFF1A2-BFA7-CC9B-CF66-29826D0F8DC9}"/>
              </a:ext>
            </a:extLst>
          </p:cNvPr>
          <p:cNvSpPr/>
          <p:nvPr/>
        </p:nvSpPr>
        <p:spPr>
          <a:xfrm>
            <a:off x="4520947" y="3928887"/>
            <a:ext cx="2724424" cy="400110"/>
          </a:xfrm>
          <a:prstGeom prst="rect">
            <a:avLst/>
          </a:prstGeom>
        </p:spPr>
        <p:txBody>
          <a:bodyPr wrap="none">
            <a:spAutoFit/>
          </a:bodyPr>
          <a:lstStyle/>
          <a:p>
            <a:r>
              <a:rPr lang="ja-JP" altLang="en-US" dirty="0"/>
              <a:t>やがて単一気泡へ収束</a:t>
            </a:r>
          </a:p>
        </p:txBody>
      </p:sp>
      <p:pic>
        <p:nvPicPr>
          <p:cNvPr id="14" name="図 13">
            <a:extLst>
              <a:ext uri="{FF2B5EF4-FFF2-40B4-BE49-F238E27FC236}">
                <a16:creationId xmlns:a16="http://schemas.microsoft.com/office/drawing/2014/main" id="{D74EFD84-7698-D161-9384-025B24C090F0}"/>
              </a:ext>
            </a:extLst>
          </p:cNvPr>
          <p:cNvPicPr>
            <a:picLocks noChangeAspect="1"/>
          </p:cNvPicPr>
          <p:nvPr/>
        </p:nvPicPr>
        <p:blipFill>
          <a:blip r:embed="rId2"/>
          <a:stretch>
            <a:fillRect/>
          </a:stretch>
        </p:blipFill>
        <p:spPr>
          <a:xfrm>
            <a:off x="5875040" y="1603375"/>
            <a:ext cx="2740663" cy="2055497"/>
          </a:xfrm>
          <a:prstGeom prst="rect">
            <a:avLst/>
          </a:prstGeom>
        </p:spPr>
      </p:pic>
      <p:pic>
        <p:nvPicPr>
          <p:cNvPr id="15" name="図 14">
            <a:extLst>
              <a:ext uri="{FF2B5EF4-FFF2-40B4-BE49-F238E27FC236}">
                <a16:creationId xmlns:a16="http://schemas.microsoft.com/office/drawing/2014/main" id="{CB8E1A47-C36B-57D5-289A-EC3409C2B35F}"/>
              </a:ext>
            </a:extLst>
          </p:cNvPr>
          <p:cNvPicPr>
            <a:picLocks noChangeAspect="1"/>
          </p:cNvPicPr>
          <p:nvPr/>
        </p:nvPicPr>
        <p:blipFill>
          <a:blip r:embed="rId3"/>
          <a:stretch>
            <a:fillRect/>
          </a:stretch>
        </p:blipFill>
        <p:spPr>
          <a:xfrm>
            <a:off x="4613586" y="4391098"/>
            <a:ext cx="2631785" cy="1973839"/>
          </a:xfrm>
          <a:prstGeom prst="rect">
            <a:avLst/>
          </a:prstGeom>
        </p:spPr>
      </p:pic>
      <p:cxnSp>
        <p:nvCxnSpPr>
          <p:cNvPr id="16" name="直線矢印コネクタ 15">
            <a:extLst>
              <a:ext uri="{FF2B5EF4-FFF2-40B4-BE49-F238E27FC236}">
                <a16:creationId xmlns:a16="http://schemas.microsoft.com/office/drawing/2014/main" id="{07BD1CCE-4B1D-BC1F-352D-4ED56BB170D8}"/>
              </a:ext>
            </a:extLst>
          </p:cNvPr>
          <p:cNvCxnSpPr/>
          <p:nvPr/>
        </p:nvCxnSpPr>
        <p:spPr>
          <a:xfrm>
            <a:off x="3514827" y="5401175"/>
            <a:ext cx="109439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73B9C58F-4697-A7E9-E259-74DD0E4ACDFF}"/>
              </a:ext>
            </a:extLst>
          </p:cNvPr>
          <p:cNvPicPr>
            <a:picLocks noChangeAspect="1"/>
          </p:cNvPicPr>
          <p:nvPr/>
        </p:nvPicPr>
        <p:blipFill>
          <a:blip r:embed="rId4"/>
          <a:stretch>
            <a:fillRect/>
          </a:stretch>
        </p:blipFill>
        <p:spPr>
          <a:xfrm>
            <a:off x="878680" y="4429794"/>
            <a:ext cx="2631785" cy="1973839"/>
          </a:xfrm>
          <a:prstGeom prst="rect">
            <a:avLst/>
          </a:prstGeom>
        </p:spPr>
      </p:pic>
    </p:spTree>
    <p:extLst>
      <p:ext uri="{BB962C8B-B14F-4D97-AF65-F5344CB8AC3E}">
        <p14:creationId xmlns:p14="http://schemas.microsoft.com/office/powerpoint/2010/main" val="1964083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BD0CDA-F164-E570-E8DB-29A31316D685}"/>
              </a:ext>
            </a:extLst>
          </p:cNvPr>
          <p:cNvSpPr>
            <a:spLocks noGrp="1"/>
          </p:cNvSpPr>
          <p:nvPr>
            <p:ph type="body" sz="quarter" idx="10"/>
          </p:nvPr>
        </p:nvSpPr>
        <p:spPr/>
        <p:txBody>
          <a:bodyPr/>
          <a:lstStyle/>
          <a:p>
            <a:r>
              <a:rPr lang="ja-JP" altLang="en-US"/>
              <a:t>計算結果</a:t>
            </a:r>
            <a:r>
              <a:rPr lang="en-US" altLang="ja-JP"/>
              <a:t>1</a:t>
            </a:r>
            <a:r>
              <a:rPr lang="ja-JP" altLang="en-US"/>
              <a:t>：気泡成長率</a:t>
            </a:r>
            <a:endParaRPr kumimoji="1" lang="ja-JP" altLang="en-US"/>
          </a:p>
        </p:txBody>
      </p:sp>
      <p:pic>
        <p:nvPicPr>
          <p:cNvPr id="3" name="図 2" descr="vdot.pdf">
            <a:extLst>
              <a:ext uri="{FF2B5EF4-FFF2-40B4-BE49-F238E27FC236}">
                <a16:creationId xmlns:a16="http://schemas.microsoft.com/office/drawing/2014/main" id="{4048827A-5F46-DD89-8324-8624615CF3AB}"/>
              </a:ext>
            </a:extLst>
          </p:cNvPr>
          <p:cNvPicPr>
            <a:picLocks noChangeAspect="1"/>
          </p:cNvPicPr>
          <p:nvPr/>
        </p:nvPicPr>
        <p:blipFill>
          <a:blip r:embed="rId2"/>
          <a:stretch>
            <a:fillRect/>
          </a:stretch>
        </p:blipFill>
        <p:spPr>
          <a:xfrm>
            <a:off x="1691680" y="908720"/>
            <a:ext cx="5940202" cy="4158142"/>
          </a:xfrm>
          <a:prstGeom prst="rect">
            <a:avLst/>
          </a:prstGeom>
        </p:spPr>
      </p:pic>
      <p:pic>
        <p:nvPicPr>
          <p:cNvPr id="4" name="図 3" descr="latex-image-1.pdf">
            <a:extLst>
              <a:ext uri="{FF2B5EF4-FFF2-40B4-BE49-F238E27FC236}">
                <a16:creationId xmlns:a16="http://schemas.microsoft.com/office/drawing/2014/main" id="{B7B5F613-9E1F-5B23-DE5B-97B721D51128}"/>
              </a:ext>
            </a:extLst>
          </p:cNvPr>
          <p:cNvPicPr>
            <a:picLocks noChangeAspect="1"/>
          </p:cNvPicPr>
          <p:nvPr/>
        </p:nvPicPr>
        <p:blipFill>
          <a:blip r:embed="rId3"/>
          <a:stretch>
            <a:fillRect/>
          </a:stretch>
        </p:blipFill>
        <p:spPr>
          <a:xfrm>
            <a:off x="5156988" y="4993642"/>
            <a:ext cx="838200" cy="469900"/>
          </a:xfrm>
          <a:prstGeom prst="rect">
            <a:avLst/>
          </a:prstGeom>
        </p:spPr>
      </p:pic>
      <p:pic>
        <p:nvPicPr>
          <p:cNvPr id="5" name="図 4" descr="latex-image-1.pdf">
            <a:extLst>
              <a:ext uri="{FF2B5EF4-FFF2-40B4-BE49-F238E27FC236}">
                <a16:creationId xmlns:a16="http://schemas.microsoft.com/office/drawing/2014/main" id="{7926EC9A-AAF9-F957-C8A7-3E7A79BDA947}"/>
              </a:ext>
            </a:extLst>
          </p:cNvPr>
          <p:cNvPicPr>
            <a:picLocks noChangeAspect="1"/>
          </p:cNvPicPr>
          <p:nvPr/>
        </p:nvPicPr>
        <p:blipFill>
          <a:blip r:embed="rId4"/>
          <a:stretch>
            <a:fillRect/>
          </a:stretch>
        </p:blipFill>
        <p:spPr>
          <a:xfrm>
            <a:off x="794272" y="2845802"/>
            <a:ext cx="838200" cy="469900"/>
          </a:xfrm>
          <a:prstGeom prst="rect">
            <a:avLst/>
          </a:prstGeom>
        </p:spPr>
      </p:pic>
      <p:sp>
        <p:nvSpPr>
          <p:cNvPr id="6" name="テキスト ボックス 5">
            <a:extLst>
              <a:ext uri="{FF2B5EF4-FFF2-40B4-BE49-F238E27FC236}">
                <a16:creationId xmlns:a16="http://schemas.microsoft.com/office/drawing/2014/main" id="{B1ACC4F2-B1D7-0B67-CC3B-45EC4CA82009}"/>
              </a:ext>
            </a:extLst>
          </p:cNvPr>
          <p:cNvSpPr txBox="1"/>
          <p:nvPr/>
        </p:nvSpPr>
        <p:spPr>
          <a:xfrm>
            <a:off x="3989848" y="5028537"/>
            <a:ext cx="1210588" cy="400110"/>
          </a:xfrm>
          <a:prstGeom prst="rect">
            <a:avLst/>
          </a:prstGeom>
          <a:noFill/>
        </p:spPr>
        <p:txBody>
          <a:bodyPr wrap="none" rtlCol="0">
            <a:spAutoFit/>
          </a:bodyPr>
          <a:lstStyle/>
          <a:p>
            <a:r>
              <a:rPr kumimoji="1" lang="ja-JP" altLang="en-US" sz="2000" dirty="0"/>
              <a:t>気泡体積</a:t>
            </a:r>
          </a:p>
        </p:txBody>
      </p:sp>
      <p:sp>
        <p:nvSpPr>
          <p:cNvPr id="7" name="テキスト ボックス 6">
            <a:extLst>
              <a:ext uri="{FF2B5EF4-FFF2-40B4-BE49-F238E27FC236}">
                <a16:creationId xmlns:a16="http://schemas.microsoft.com/office/drawing/2014/main" id="{94DD7212-266F-1907-9D19-9F1784787494}"/>
              </a:ext>
            </a:extLst>
          </p:cNvPr>
          <p:cNvSpPr txBox="1"/>
          <p:nvPr/>
        </p:nvSpPr>
        <p:spPr>
          <a:xfrm>
            <a:off x="481953" y="2348654"/>
            <a:ext cx="1467068" cy="400110"/>
          </a:xfrm>
          <a:prstGeom prst="rect">
            <a:avLst/>
          </a:prstGeom>
          <a:noFill/>
        </p:spPr>
        <p:txBody>
          <a:bodyPr wrap="none" rtlCol="0">
            <a:spAutoFit/>
          </a:bodyPr>
          <a:lstStyle/>
          <a:p>
            <a:r>
              <a:rPr kumimoji="1" lang="ja-JP" altLang="en-US" sz="2000" dirty="0"/>
              <a:t>体積変化率</a:t>
            </a:r>
          </a:p>
        </p:txBody>
      </p:sp>
      <p:cxnSp>
        <p:nvCxnSpPr>
          <p:cNvPr id="8" name="直線コネクタ 7">
            <a:extLst>
              <a:ext uri="{FF2B5EF4-FFF2-40B4-BE49-F238E27FC236}">
                <a16:creationId xmlns:a16="http://schemas.microsoft.com/office/drawing/2014/main" id="{D2578D89-8E22-8980-B046-116C2A7268B2}"/>
              </a:ext>
            </a:extLst>
          </p:cNvPr>
          <p:cNvCxnSpPr/>
          <p:nvPr/>
        </p:nvCxnSpPr>
        <p:spPr>
          <a:xfrm rot="5400000" flipH="1" flipV="1">
            <a:off x="2005491" y="2912729"/>
            <a:ext cx="3492282" cy="1588"/>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82B6B628-C242-F6E0-9985-68FEA06DD833}"/>
              </a:ext>
            </a:extLst>
          </p:cNvPr>
          <p:cNvCxnSpPr/>
          <p:nvPr/>
        </p:nvCxnSpPr>
        <p:spPr>
          <a:xfrm rot="10800000">
            <a:off x="3186988" y="1552713"/>
            <a:ext cx="583499" cy="1588"/>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D35DE5C-CF78-EE53-D7A2-6FB98F7B405B}"/>
              </a:ext>
            </a:extLst>
          </p:cNvPr>
          <p:cNvCxnSpPr/>
          <p:nvPr/>
        </p:nvCxnSpPr>
        <p:spPr>
          <a:xfrm flipV="1">
            <a:off x="3761906" y="1552713"/>
            <a:ext cx="549176" cy="1"/>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83BA6BF-722D-AA87-C48A-3AC5B6F1867A}"/>
              </a:ext>
            </a:extLst>
          </p:cNvPr>
          <p:cNvSpPr txBox="1"/>
          <p:nvPr/>
        </p:nvSpPr>
        <p:spPr>
          <a:xfrm>
            <a:off x="2757943" y="1981740"/>
            <a:ext cx="902811" cy="523220"/>
          </a:xfrm>
          <a:prstGeom prst="rect">
            <a:avLst/>
          </a:prstGeom>
          <a:noFill/>
        </p:spPr>
        <p:txBody>
          <a:bodyPr wrap="none" rtlCol="0">
            <a:spAutoFit/>
          </a:bodyPr>
          <a:lstStyle/>
          <a:p>
            <a:r>
              <a:rPr kumimoji="1" lang="ja-JP" altLang="en-US" sz="2800" dirty="0"/>
              <a:t>収縮</a:t>
            </a:r>
          </a:p>
        </p:txBody>
      </p:sp>
      <p:sp>
        <p:nvSpPr>
          <p:cNvPr id="12" name="テキスト ボックス 11">
            <a:extLst>
              <a:ext uri="{FF2B5EF4-FFF2-40B4-BE49-F238E27FC236}">
                <a16:creationId xmlns:a16="http://schemas.microsoft.com/office/drawing/2014/main" id="{C4FB780C-267B-969E-0A4F-547339B1AF11}"/>
              </a:ext>
            </a:extLst>
          </p:cNvPr>
          <p:cNvSpPr txBox="1"/>
          <p:nvPr/>
        </p:nvSpPr>
        <p:spPr>
          <a:xfrm>
            <a:off x="3897144" y="1988270"/>
            <a:ext cx="902811" cy="523220"/>
          </a:xfrm>
          <a:prstGeom prst="rect">
            <a:avLst/>
          </a:prstGeom>
          <a:noFill/>
        </p:spPr>
        <p:txBody>
          <a:bodyPr wrap="none" rtlCol="0">
            <a:spAutoFit/>
          </a:bodyPr>
          <a:lstStyle/>
          <a:p>
            <a:r>
              <a:rPr kumimoji="1" lang="ja-JP" altLang="en-US" sz="2800" dirty="0"/>
              <a:t>膨張</a:t>
            </a:r>
          </a:p>
        </p:txBody>
      </p:sp>
      <p:sp>
        <p:nvSpPr>
          <p:cNvPr id="13" name="テキスト ボックス 12">
            <a:extLst>
              <a:ext uri="{FF2B5EF4-FFF2-40B4-BE49-F238E27FC236}">
                <a16:creationId xmlns:a16="http://schemas.microsoft.com/office/drawing/2014/main" id="{8BCD2763-5AF6-3BD9-37A8-42CED7E8BDA3}"/>
              </a:ext>
            </a:extLst>
          </p:cNvPr>
          <p:cNvSpPr txBox="1"/>
          <p:nvPr/>
        </p:nvSpPr>
        <p:spPr>
          <a:xfrm>
            <a:off x="395536" y="5517232"/>
            <a:ext cx="6912768" cy="1077218"/>
          </a:xfrm>
          <a:prstGeom prst="rect">
            <a:avLst/>
          </a:prstGeom>
          <a:noFill/>
        </p:spPr>
        <p:txBody>
          <a:bodyPr wrap="square" rtlCol="0">
            <a:spAutoFit/>
          </a:bodyPr>
          <a:lstStyle/>
          <a:p>
            <a:r>
              <a:rPr kumimoji="1" lang="ja-JP" altLang="en-US" sz="3200" dirty="0"/>
              <a:t>予想される関数形</a:t>
            </a:r>
            <a:r>
              <a:rPr kumimoji="1" lang="en-US" altLang="ja-JP" sz="3200" dirty="0"/>
              <a:t>(</a:t>
            </a:r>
            <a:r>
              <a:rPr kumimoji="1" lang="ja-JP" altLang="en-US" sz="3200" dirty="0">
                <a:solidFill>
                  <a:srgbClr val="0070C0"/>
                </a:solidFill>
              </a:rPr>
              <a:t>実線</a:t>
            </a:r>
            <a:r>
              <a:rPr kumimoji="1" lang="en-US" altLang="ja-JP" sz="3200" dirty="0"/>
              <a:t>)</a:t>
            </a:r>
            <a:r>
              <a:rPr kumimoji="1" lang="ja-JP" altLang="en-US" sz="3200" dirty="0"/>
              <a:t>と</a:t>
            </a:r>
            <a:r>
              <a:rPr kumimoji="1" lang="ja-JP" altLang="en-US" sz="3200"/>
              <a:t>よく一致</a:t>
            </a:r>
            <a:endParaRPr kumimoji="1" lang="en-US" altLang="ja-JP" sz="3200"/>
          </a:p>
          <a:p>
            <a:r>
              <a:rPr kumimoji="1" lang="ja-JP" altLang="en-US" sz="3200">
                <a:solidFill>
                  <a:srgbClr val="FF0000"/>
                </a:solidFill>
              </a:rPr>
              <a:t>液滴よりも気泡の方が理論に合う</a:t>
            </a:r>
            <a:endParaRPr kumimoji="1" lang="ja-JP" altLang="en-US" sz="3200" dirty="0">
              <a:solidFill>
                <a:srgbClr val="FF0000"/>
              </a:solidFill>
            </a:endParaRPr>
          </a:p>
        </p:txBody>
      </p:sp>
    </p:spTree>
    <p:extLst>
      <p:ext uri="{BB962C8B-B14F-4D97-AF65-F5344CB8AC3E}">
        <p14:creationId xmlns:p14="http://schemas.microsoft.com/office/powerpoint/2010/main" val="114107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58F4D8-D075-43A7-B624-3E2236178E71}"/>
              </a:ext>
            </a:extLst>
          </p:cNvPr>
          <p:cNvSpPr>
            <a:spLocks noGrp="1"/>
          </p:cNvSpPr>
          <p:nvPr>
            <p:ph type="body" sz="quarter" idx="10"/>
          </p:nvPr>
        </p:nvSpPr>
        <p:spPr/>
        <p:txBody>
          <a:bodyPr/>
          <a:lstStyle/>
          <a:p>
            <a:r>
              <a:rPr lang="ja-JP" altLang="en-US"/>
              <a:t>計算結果</a:t>
            </a:r>
            <a:r>
              <a:rPr lang="en-US" altLang="ja-JP"/>
              <a:t>1</a:t>
            </a:r>
            <a:r>
              <a:rPr lang="ja-JP" altLang="en-US"/>
              <a:t>：圧力緩和の温度依存性</a:t>
            </a:r>
            <a:endParaRPr kumimoji="1" lang="ja-JP" altLang="en-US"/>
          </a:p>
        </p:txBody>
      </p:sp>
      <p:pic>
        <p:nvPicPr>
          <p:cNvPr id="3" name="図 2" descr="pressure.pdf">
            <a:extLst>
              <a:ext uri="{FF2B5EF4-FFF2-40B4-BE49-F238E27FC236}">
                <a16:creationId xmlns:a16="http://schemas.microsoft.com/office/drawing/2014/main" id="{140297A8-F3C8-E18F-C1B0-784CD50F3B32}"/>
              </a:ext>
            </a:extLst>
          </p:cNvPr>
          <p:cNvPicPr>
            <a:picLocks noChangeAspect="1"/>
          </p:cNvPicPr>
          <p:nvPr/>
        </p:nvPicPr>
        <p:blipFill>
          <a:blip r:embed="rId2"/>
          <a:stretch>
            <a:fillRect/>
          </a:stretch>
        </p:blipFill>
        <p:spPr>
          <a:xfrm>
            <a:off x="899592" y="1052736"/>
            <a:ext cx="6673196" cy="4671237"/>
          </a:xfrm>
          <a:prstGeom prst="rect">
            <a:avLst/>
          </a:prstGeom>
        </p:spPr>
      </p:pic>
      <p:sp>
        <p:nvSpPr>
          <p:cNvPr id="4" name="テキスト ボックス 3">
            <a:extLst>
              <a:ext uri="{FF2B5EF4-FFF2-40B4-BE49-F238E27FC236}">
                <a16:creationId xmlns:a16="http://schemas.microsoft.com/office/drawing/2014/main" id="{8C3A31FC-15E8-77DB-8AE7-3FDB3842B2B9}"/>
              </a:ext>
            </a:extLst>
          </p:cNvPr>
          <p:cNvSpPr txBox="1"/>
          <p:nvPr/>
        </p:nvSpPr>
        <p:spPr>
          <a:xfrm>
            <a:off x="2294855" y="3789040"/>
            <a:ext cx="2408032" cy="461665"/>
          </a:xfrm>
          <a:prstGeom prst="rect">
            <a:avLst/>
          </a:prstGeom>
          <a:noFill/>
        </p:spPr>
        <p:txBody>
          <a:bodyPr wrap="none" rtlCol="0">
            <a:spAutoFit/>
          </a:bodyPr>
          <a:lstStyle/>
          <a:p>
            <a:r>
              <a:rPr kumimoji="1" lang="ja-JP" altLang="en-US" sz="2400" dirty="0"/>
              <a:t>低温領域</a:t>
            </a:r>
            <a:r>
              <a:rPr kumimoji="1" lang="en-US" altLang="ja-JP" sz="2400" dirty="0"/>
              <a:t> (1/2</a:t>
            </a:r>
            <a:r>
              <a:rPr kumimoji="1" lang="ja-JP" altLang="en-US" sz="2400" dirty="0"/>
              <a:t>則</a:t>
            </a:r>
            <a:r>
              <a:rPr kumimoji="1" lang="en-US" altLang="ja-JP" sz="2400" dirty="0"/>
              <a:t>)</a:t>
            </a:r>
            <a:endParaRPr lang="en-US" altLang="ja-JP" sz="2400" dirty="0"/>
          </a:p>
        </p:txBody>
      </p:sp>
      <p:sp>
        <p:nvSpPr>
          <p:cNvPr id="5" name="テキスト ボックス 4">
            <a:extLst>
              <a:ext uri="{FF2B5EF4-FFF2-40B4-BE49-F238E27FC236}">
                <a16:creationId xmlns:a16="http://schemas.microsoft.com/office/drawing/2014/main" id="{D5045729-8C9A-E971-612F-533F2059555B}"/>
              </a:ext>
            </a:extLst>
          </p:cNvPr>
          <p:cNvSpPr txBox="1"/>
          <p:nvPr/>
        </p:nvSpPr>
        <p:spPr>
          <a:xfrm>
            <a:off x="4427984" y="2276872"/>
            <a:ext cx="2408032" cy="461665"/>
          </a:xfrm>
          <a:prstGeom prst="rect">
            <a:avLst/>
          </a:prstGeom>
          <a:noFill/>
        </p:spPr>
        <p:txBody>
          <a:bodyPr wrap="none" rtlCol="0">
            <a:spAutoFit/>
          </a:bodyPr>
          <a:lstStyle/>
          <a:p>
            <a:r>
              <a:rPr kumimoji="1" lang="ja-JP" altLang="en-US" sz="2400" dirty="0"/>
              <a:t>高温領域</a:t>
            </a:r>
            <a:r>
              <a:rPr kumimoji="1" lang="en-US" altLang="ja-JP" sz="2400" dirty="0"/>
              <a:t> (1/3</a:t>
            </a:r>
            <a:r>
              <a:rPr kumimoji="1" lang="ja-JP" altLang="en-US" sz="2400" dirty="0"/>
              <a:t>則</a:t>
            </a:r>
            <a:r>
              <a:rPr kumimoji="1" lang="en-US" altLang="ja-JP" sz="2400" dirty="0"/>
              <a:t>)</a:t>
            </a:r>
            <a:endParaRPr lang="en-US" altLang="ja-JP" sz="2400" dirty="0"/>
          </a:p>
        </p:txBody>
      </p:sp>
      <p:pic>
        <p:nvPicPr>
          <p:cNvPr id="7" name="図 6" descr="latex-image-1.pdf">
            <a:extLst>
              <a:ext uri="{FF2B5EF4-FFF2-40B4-BE49-F238E27FC236}">
                <a16:creationId xmlns:a16="http://schemas.microsoft.com/office/drawing/2014/main" id="{F944BBE9-290F-1C41-F011-FF67AF27B918}"/>
              </a:ext>
            </a:extLst>
          </p:cNvPr>
          <p:cNvPicPr>
            <a:picLocks noChangeAspect="1"/>
          </p:cNvPicPr>
          <p:nvPr/>
        </p:nvPicPr>
        <p:blipFill>
          <a:blip r:embed="rId3"/>
          <a:stretch>
            <a:fillRect/>
          </a:stretch>
        </p:blipFill>
        <p:spPr>
          <a:xfrm>
            <a:off x="2603078" y="4287828"/>
            <a:ext cx="1667883" cy="320747"/>
          </a:xfrm>
          <a:prstGeom prst="rect">
            <a:avLst/>
          </a:prstGeom>
        </p:spPr>
      </p:pic>
      <p:pic>
        <p:nvPicPr>
          <p:cNvPr id="8" name="図 7" descr="latex-image-1.pdf">
            <a:extLst>
              <a:ext uri="{FF2B5EF4-FFF2-40B4-BE49-F238E27FC236}">
                <a16:creationId xmlns:a16="http://schemas.microsoft.com/office/drawing/2014/main" id="{FF85056C-03C7-18C3-EEAD-6CEE8E5DB7BA}"/>
              </a:ext>
            </a:extLst>
          </p:cNvPr>
          <p:cNvPicPr>
            <a:picLocks noChangeAspect="1"/>
          </p:cNvPicPr>
          <p:nvPr/>
        </p:nvPicPr>
        <p:blipFill>
          <a:blip r:embed="rId4"/>
          <a:stretch>
            <a:fillRect/>
          </a:stretch>
        </p:blipFill>
        <p:spPr>
          <a:xfrm>
            <a:off x="5220072" y="2852936"/>
            <a:ext cx="1677047" cy="320747"/>
          </a:xfrm>
          <a:prstGeom prst="rect">
            <a:avLst/>
          </a:prstGeom>
        </p:spPr>
      </p:pic>
      <p:sp>
        <p:nvSpPr>
          <p:cNvPr id="10" name="テキスト ボックス 9">
            <a:extLst>
              <a:ext uri="{FF2B5EF4-FFF2-40B4-BE49-F238E27FC236}">
                <a16:creationId xmlns:a16="http://schemas.microsoft.com/office/drawing/2014/main" id="{47674EF5-7004-1C33-5B36-65E0FAD1D6C8}"/>
              </a:ext>
            </a:extLst>
          </p:cNvPr>
          <p:cNvSpPr txBox="1"/>
          <p:nvPr/>
        </p:nvSpPr>
        <p:spPr>
          <a:xfrm>
            <a:off x="467544" y="5805264"/>
            <a:ext cx="6627584" cy="830997"/>
          </a:xfrm>
          <a:prstGeom prst="rect">
            <a:avLst/>
          </a:prstGeom>
          <a:noFill/>
        </p:spPr>
        <p:txBody>
          <a:bodyPr wrap="square">
            <a:spAutoFit/>
          </a:bodyPr>
          <a:lstStyle/>
          <a:p>
            <a:r>
              <a:rPr lang="ja-JP" altLang="en-US" sz="2400"/>
              <a:t>高温と低温で系を支配する指数が異なる</a:t>
            </a:r>
            <a:endParaRPr lang="en-US" altLang="ja-JP" sz="2400"/>
          </a:p>
          <a:p>
            <a:r>
              <a:rPr lang="en-US" altLang="ja-JP" sz="2400"/>
              <a:t>LSW</a:t>
            </a:r>
            <a:r>
              <a:rPr lang="ja-JP" altLang="en-US" sz="2400"/>
              <a:t>理論の非自明な予想の一つを検証</a:t>
            </a:r>
          </a:p>
        </p:txBody>
      </p:sp>
    </p:spTree>
    <p:extLst>
      <p:ext uri="{BB962C8B-B14F-4D97-AF65-F5344CB8AC3E}">
        <p14:creationId xmlns:p14="http://schemas.microsoft.com/office/powerpoint/2010/main" val="1419475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6B0D4D-FF5E-832F-1A85-F21E8E9FD664}"/>
              </a:ext>
            </a:extLst>
          </p:cNvPr>
          <p:cNvSpPr>
            <a:spLocks noGrp="1"/>
          </p:cNvSpPr>
          <p:nvPr>
            <p:ph type="body" sz="quarter" idx="10"/>
          </p:nvPr>
        </p:nvSpPr>
        <p:spPr/>
        <p:txBody>
          <a:bodyPr/>
          <a:lstStyle/>
          <a:p>
            <a:r>
              <a:rPr kumimoji="1" lang="ja-JP" altLang="en-US"/>
              <a:t>平均場描像</a:t>
            </a:r>
          </a:p>
        </p:txBody>
      </p:sp>
      <p:sp>
        <p:nvSpPr>
          <p:cNvPr id="3" name="正方形/長方形 2">
            <a:extLst>
              <a:ext uri="{FF2B5EF4-FFF2-40B4-BE49-F238E27FC236}">
                <a16:creationId xmlns:a16="http://schemas.microsoft.com/office/drawing/2014/main" id="{545BC3F1-337E-D3D9-887A-5B621321926D}"/>
              </a:ext>
            </a:extLst>
          </p:cNvPr>
          <p:cNvSpPr/>
          <p:nvPr/>
        </p:nvSpPr>
        <p:spPr>
          <a:xfrm>
            <a:off x="825109" y="1412777"/>
            <a:ext cx="3246633" cy="2034283"/>
          </a:xfrm>
          <a:prstGeom prst="rect">
            <a:avLst/>
          </a:prstGeom>
          <a:ln>
            <a:solidFill>
              <a:schemeClr val="tx1"/>
            </a:solidFill>
          </a:ln>
        </p:spPr>
        <p:txBody>
          <a:bodyPr wrap="square" rtlCol="0" anchor="ctr">
            <a:spAutoFit/>
          </a:bodyPr>
          <a:lstStyle/>
          <a:p>
            <a:pPr algn="ctr"/>
            <a:endParaRPr kumimoji="1" lang="ja-JP" altLang="en-US" sz="2400" dirty="0"/>
          </a:p>
        </p:txBody>
      </p:sp>
      <p:sp>
        <p:nvSpPr>
          <p:cNvPr id="4" name="円/楕円 3">
            <a:extLst>
              <a:ext uri="{FF2B5EF4-FFF2-40B4-BE49-F238E27FC236}">
                <a16:creationId xmlns:a16="http://schemas.microsoft.com/office/drawing/2014/main" id="{BA90F17F-4A4E-6A33-BD96-DE5014CC8BF9}"/>
              </a:ext>
            </a:extLst>
          </p:cNvPr>
          <p:cNvSpPr/>
          <p:nvPr/>
        </p:nvSpPr>
        <p:spPr>
          <a:xfrm>
            <a:off x="1077967" y="2202314"/>
            <a:ext cx="842481" cy="842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5" name="円/楕円 4">
            <a:extLst>
              <a:ext uri="{FF2B5EF4-FFF2-40B4-BE49-F238E27FC236}">
                <a16:creationId xmlns:a16="http://schemas.microsoft.com/office/drawing/2014/main" id="{8BDAF618-497A-A689-7E74-A6792FA538AF}"/>
              </a:ext>
            </a:extLst>
          </p:cNvPr>
          <p:cNvSpPr/>
          <p:nvPr/>
        </p:nvSpPr>
        <p:spPr>
          <a:xfrm>
            <a:off x="2940832" y="1777516"/>
            <a:ext cx="668481" cy="668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cxnSp>
        <p:nvCxnSpPr>
          <p:cNvPr id="6" name="直線矢印コネクタ 5">
            <a:extLst>
              <a:ext uri="{FF2B5EF4-FFF2-40B4-BE49-F238E27FC236}">
                <a16:creationId xmlns:a16="http://schemas.microsoft.com/office/drawing/2014/main" id="{F3D17DA0-0BD1-DF74-0142-9109D34571F2}"/>
              </a:ext>
            </a:extLst>
          </p:cNvPr>
          <p:cNvCxnSpPr/>
          <p:nvPr/>
        </p:nvCxnSpPr>
        <p:spPr>
          <a:xfrm flipV="1">
            <a:off x="1980809" y="2202314"/>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505D2D9C-F0CF-2A38-EFCE-07542CE611C3}"/>
              </a:ext>
            </a:extLst>
          </p:cNvPr>
          <p:cNvSpPr/>
          <p:nvPr/>
        </p:nvSpPr>
        <p:spPr>
          <a:xfrm>
            <a:off x="5076056" y="1412776"/>
            <a:ext cx="3246633" cy="2034283"/>
          </a:xfrm>
          <a:prstGeom prst="rect">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8" name="円/楕円 7">
            <a:extLst>
              <a:ext uri="{FF2B5EF4-FFF2-40B4-BE49-F238E27FC236}">
                <a16:creationId xmlns:a16="http://schemas.microsoft.com/office/drawing/2014/main" id="{6FBBFA70-53BD-473B-B8C4-71EC617B4C6C}"/>
              </a:ext>
            </a:extLst>
          </p:cNvPr>
          <p:cNvSpPr/>
          <p:nvPr/>
        </p:nvSpPr>
        <p:spPr>
          <a:xfrm>
            <a:off x="5328914" y="2202313"/>
            <a:ext cx="842481" cy="842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9" name="円/楕円 8">
            <a:extLst>
              <a:ext uri="{FF2B5EF4-FFF2-40B4-BE49-F238E27FC236}">
                <a16:creationId xmlns:a16="http://schemas.microsoft.com/office/drawing/2014/main" id="{57DFE921-DDA3-4AE5-FE41-63050635DD28}"/>
              </a:ext>
            </a:extLst>
          </p:cNvPr>
          <p:cNvSpPr/>
          <p:nvPr/>
        </p:nvSpPr>
        <p:spPr>
          <a:xfrm>
            <a:off x="7191779" y="1777515"/>
            <a:ext cx="668481" cy="668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cxnSp>
        <p:nvCxnSpPr>
          <p:cNvPr id="10" name="直線矢印コネクタ 9">
            <a:extLst>
              <a:ext uri="{FF2B5EF4-FFF2-40B4-BE49-F238E27FC236}">
                <a16:creationId xmlns:a16="http://schemas.microsoft.com/office/drawing/2014/main" id="{B880F1B7-C02A-E226-2714-7CE7370A3CAC}"/>
              </a:ext>
            </a:extLst>
          </p:cNvPr>
          <p:cNvCxnSpPr/>
          <p:nvPr/>
        </p:nvCxnSpPr>
        <p:spPr>
          <a:xfrm flipV="1">
            <a:off x="6231756" y="2202313"/>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927EE73-DF2D-5F94-BFBD-328A76F2B083}"/>
              </a:ext>
            </a:extLst>
          </p:cNvPr>
          <p:cNvSpPr txBox="1"/>
          <p:nvPr/>
        </p:nvSpPr>
        <p:spPr>
          <a:xfrm>
            <a:off x="5991486" y="978439"/>
            <a:ext cx="1415772" cy="461665"/>
          </a:xfrm>
          <a:prstGeom prst="rect">
            <a:avLst/>
          </a:prstGeom>
          <a:noFill/>
        </p:spPr>
        <p:txBody>
          <a:bodyPr wrap="none" rtlCol="0">
            <a:spAutoFit/>
          </a:bodyPr>
          <a:lstStyle/>
          <a:p>
            <a:r>
              <a:rPr kumimoji="1" lang="ja-JP" altLang="en-US" sz="2400"/>
              <a:t>気泡生成</a:t>
            </a:r>
            <a:endParaRPr kumimoji="1" lang="ja-JP" altLang="en-US" sz="2400" dirty="0"/>
          </a:p>
        </p:txBody>
      </p:sp>
      <p:sp>
        <p:nvSpPr>
          <p:cNvPr id="12" name="テキスト ボックス 11">
            <a:extLst>
              <a:ext uri="{FF2B5EF4-FFF2-40B4-BE49-F238E27FC236}">
                <a16:creationId xmlns:a16="http://schemas.microsoft.com/office/drawing/2014/main" id="{A3289EC3-2299-07A1-C747-98EF51AF9EB6}"/>
              </a:ext>
            </a:extLst>
          </p:cNvPr>
          <p:cNvSpPr txBox="1"/>
          <p:nvPr/>
        </p:nvSpPr>
        <p:spPr>
          <a:xfrm>
            <a:off x="1740539" y="1031675"/>
            <a:ext cx="1415772" cy="461665"/>
          </a:xfrm>
          <a:prstGeom prst="rect">
            <a:avLst/>
          </a:prstGeom>
          <a:noFill/>
        </p:spPr>
        <p:txBody>
          <a:bodyPr wrap="none" rtlCol="0">
            <a:spAutoFit/>
          </a:bodyPr>
          <a:lstStyle/>
          <a:p>
            <a:r>
              <a:rPr kumimoji="1" lang="ja-JP" altLang="en-US" sz="2400"/>
              <a:t>液滴生成</a:t>
            </a:r>
            <a:endParaRPr kumimoji="1" lang="ja-JP" altLang="en-US" sz="2400" dirty="0"/>
          </a:p>
        </p:txBody>
      </p:sp>
      <p:sp>
        <p:nvSpPr>
          <p:cNvPr id="13" name="テキスト ボックス 12">
            <a:extLst>
              <a:ext uri="{FF2B5EF4-FFF2-40B4-BE49-F238E27FC236}">
                <a16:creationId xmlns:a16="http://schemas.microsoft.com/office/drawing/2014/main" id="{D14C146B-4BC2-B87B-97C6-B1430DEBBA73}"/>
              </a:ext>
            </a:extLst>
          </p:cNvPr>
          <p:cNvSpPr txBox="1"/>
          <p:nvPr/>
        </p:nvSpPr>
        <p:spPr>
          <a:xfrm>
            <a:off x="1542551" y="3587297"/>
            <a:ext cx="5782236" cy="830997"/>
          </a:xfrm>
          <a:prstGeom prst="rect">
            <a:avLst/>
          </a:prstGeom>
          <a:noFill/>
        </p:spPr>
        <p:txBody>
          <a:bodyPr wrap="square" rtlCol="0">
            <a:spAutoFit/>
          </a:bodyPr>
          <a:lstStyle/>
          <a:p>
            <a:r>
              <a:rPr kumimoji="1" lang="ja-JP" altLang="en-US" sz="2400" dirty="0"/>
              <a:t>液滴生成：</a:t>
            </a:r>
            <a:r>
              <a:rPr kumimoji="1" lang="en-US" altLang="ja-JP" sz="2400" dirty="0"/>
              <a:t> </a:t>
            </a:r>
            <a:r>
              <a:rPr kumimoji="1" lang="ja-JP" altLang="en-US" sz="2400" dirty="0"/>
              <a:t>液滴間相互作用が非常に弱い</a:t>
            </a:r>
            <a:endParaRPr kumimoji="1" lang="en-US" altLang="ja-JP" sz="2400" dirty="0"/>
          </a:p>
          <a:p>
            <a:r>
              <a:rPr lang="ja-JP" altLang="en-US" sz="2400" dirty="0"/>
              <a:t>気泡生成：</a:t>
            </a:r>
            <a:r>
              <a:rPr lang="en-US" altLang="ja-JP" sz="2400" dirty="0"/>
              <a:t> </a:t>
            </a:r>
            <a:r>
              <a:rPr lang="ja-JP" altLang="en-US" sz="2400" dirty="0"/>
              <a:t>気泡間相互作用が非常に強い</a:t>
            </a:r>
            <a:endParaRPr kumimoji="1" lang="ja-JP" altLang="en-US" sz="2400" dirty="0"/>
          </a:p>
        </p:txBody>
      </p:sp>
      <p:sp>
        <p:nvSpPr>
          <p:cNvPr id="14" name="テキスト ボックス 13">
            <a:extLst>
              <a:ext uri="{FF2B5EF4-FFF2-40B4-BE49-F238E27FC236}">
                <a16:creationId xmlns:a16="http://schemas.microsoft.com/office/drawing/2014/main" id="{3CC381F0-F5D6-05B4-6E19-3AAE3F5B7C83}"/>
              </a:ext>
            </a:extLst>
          </p:cNvPr>
          <p:cNvSpPr txBox="1"/>
          <p:nvPr/>
        </p:nvSpPr>
        <p:spPr>
          <a:xfrm>
            <a:off x="1228304" y="4558531"/>
            <a:ext cx="6872088" cy="461665"/>
          </a:xfrm>
          <a:prstGeom prst="rect">
            <a:avLst/>
          </a:prstGeom>
          <a:noFill/>
          <a:ln>
            <a:solidFill>
              <a:schemeClr val="tx1"/>
            </a:solidFill>
          </a:ln>
        </p:spPr>
        <p:txBody>
          <a:bodyPr wrap="square" rtlCol="0">
            <a:spAutoFit/>
          </a:bodyPr>
          <a:lstStyle/>
          <a:p>
            <a:r>
              <a:rPr kumimoji="1" lang="ja-JP" altLang="en-US" sz="2400" dirty="0"/>
              <a:t>液滴・気泡成長速度　＜＜　系の圧力緩和速度</a:t>
            </a:r>
          </a:p>
        </p:txBody>
      </p:sp>
      <p:sp>
        <p:nvSpPr>
          <p:cNvPr id="15" name="正方形/長方形 14">
            <a:extLst>
              <a:ext uri="{FF2B5EF4-FFF2-40B4-BE49-F238E27FC236}">
                <a16:creationId xmlns:a16="http://schemas.microsoft.com/office/drawing/2014/main" id="{3BAFBBE7-CDF5-C259-33E2-5268053F0835}"/>
              </a:ext>
            </a:extLst>
          </p:cNvPr>
          <p:cNvSpPr/>
          <p:nvPr/>
        </p:nvSpPr>
        <p:spPr>
          <a:xfrm>
            <a:off x="179512" y="5301208"/>
            <a:ext cx="8802410" cy="954107"/>
          </a:xfrm>
          <a:prstGeom prst="rect">
            <a:avLst/>
          </a:prstGeom>
        </p:spPr>
        <p:txBody>
          <a:bodyPr wrap="none">
            <a:spAutoFit/>
          </a:bodyPr>
          <a:lstStyle/>
          <a:p>
            <a:r>
              <a:rPr lang="ja-JP" altLang="en-US" sz="2800"/>
              <a:t>相互作用が非常に強い→相互作用の時間が早い</a:t>
            </a:r>
            <a:endParaRPr lang="en-US" altLang="ja-JP" sz="2800"/>
          </a:p>
          <a:p>
            <a:r>
              <a:rPr lang="ja-JP" altLang="en-US" sz="2800"/>
              <a:t>→一瞬で圧力が緩和する→平均場近似が正当化される</a:t>
            </a:r>
            <a:endParaRPr lang="en-US" altLang="ja-JP" sz="2800"/>
          </a:p>
        </p:txBody>
      </p:sp>
    </p:spTree>
    <p:extLst>
      <p:ext uri="{BB962C8B-B14F-4D97-AF65-F5344CB8AC3E}">
        <p14:creationId xmlns:p14="http://schemas.microsoft.com/office/powerpoint/2010/main" val="1350954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160BD6-6686-5404-BA0E-EC60FB5DEB32}"/>
              </a:ext>
            </a:extLst>
          </p:cNvPr>
          <p:cNvSpPr>
            <a:spLocks noGrp="1"/>
          </p:cNvSpPr>
          <p:nvPr>
            <p:ph type="body" sz="quarter" idx="10"/>
          </p:nvPr>
        </p:nvSpPr>
        <p:spPr/>
        <p:txBody>
          <a:bodyPr/>
          <a:lstStyle/>
          <a:p>
            <a:endParaRPr lang="en-US" altLang="ja-JP"/>
          </a:p>
          <a:p>
            <a:endParaRPr kumimoji="1" lang="en-US" altLang="ja-JP"/>
          </a:p>
        </p:txBody>
      </p:sp>
      <p:sp>
        <p:nvSpPr>
          <p:cNvPr id="3" name="テキスト プレースホルダー 1">
            <a:extLst>
              <a:ext uri="{FF2B5EF4-FFF2-40B4-BE49-F238E27FC236}">
                <a16:creationId xmlns:a16="http://schemas.microsoft.com/office/drawing/2014/main" id="{F7150CE1-67FE-F395-4FAA-EE0DE532F65A}"/>
              </a:ext>
            </a:extLst>
          </p:cNvPr>
          <p:cNvSpPr txBox="1">
            <a:spLocks/>
          </p:cNvSpPr>
          <p:nvPr/>
        </p:nvSpPr>
        <p:spPr>
          <a:xfrm>
            <a:off x="0" y="88533"/>
            <a:ext cx="9144000" cy="754062"/>
          </a:xfrm>
          <a:prstGeom prst="rect">
            <a:avLst/>
          </a:prstGeom>
        </p:spPr>
        <p:txBody>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kumimoji="1" sz="4000" kern="1200">
                <a:ln>
                  <a:solidFill>
                    <a:srgbClr val="011893"/>
                  </a:solidFill>
                </a:ln>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a:t>相転移を伴うダイナミクスまとめ</a:t>
            </a:r>
            <a:endParaRPr kumimoji="1" lang="ja-JP" altLang="en-US" dirty="0"/>
          </a:p>
        </p:txBody>
      </p:sp>
      <p:sp>
        <p:nvSpPr>
          <p:cNvPr id="4" name="テキスト ボックス 3">
            <a:extLst>
              <a:ext uri="{FF2B5EF4-FFF2-40B4-BE49-F238E27FC236}">
                <a16:creationId xmlns:a16="http://schemas.microsoft.com/office/drawing/2014/main" id="{07AB96ED-FC65-7A5E-DE15-472FEC8B12D6}"/>
              </a:ext>
            </a:extLst>
          </p:cNvPr>
          <p:cNvSpPr txBox="1"/>
          <p:nvPr/>
        </p:nvSpPr>
        <p:spPr>
          <a:xfrm>
            <a:off x="107504" y="1412776"/>
            <a:ext cx="8784976" cy="3108543"/>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それまで小さい計算で泡を一つか二つ作ってあれこれ言ってたのを</a:t>
            </a:r>
            <a:r>
              <a:rPr kumimoji="1" lang="ja-JP" altLang="en-US" sz="2800">
                <a:solidFill>
                  <a:srgbClr val="FF0000"/>
                </a:solidFill>
              </a:rPr>
              <a:t>スパコンで殴った</a:t>
            </a:r>
            <a:endParaRPr kumimoji="1" lang="en-US" altLang="ja-JP" sz="2800">
              <a:solidFill>
                <a:srgbClr val="FF0000"/>
              </a:solidFill>
            </a:endParaRPr>
          </a:p>
          <a:p>
            <a:pPr marL="457200" indent="-457200">
              <a:buFont typeface="Arial" panose="020B0604020202020204" pitchFamily="34" charset="0"/>
              <a:buChar char="•"/>
            </a:pPr>
            <a:r>
              <a:rPr lang="ja-JP" altLang="en-US" sz="2800"/>
              <a:t>「気泡成長においては</a:t>
            </a:r>
            <a:r>
              <a:rPr lang="en-US" altLang="ja-JP" sz="2800"/>
              <a:t>LSW</a:t>
            </a:r>
            <a:r>
              <a:rPr lang="ja-JP" altLang="en-US" sz="2800"/>
              <a:t>理論は成り立たないであろう」という素朴な予想は裏切られた</a:t>
            </a:r>
            <a:endParaRPr lang="en-US" altLang="ja-JP" sz="2800"/>
          </a:p>
          <a:p>
            <a:pPr marL="457200" indent="-457200">
              <a:buFont typeface="Arial" panose="020B0604020202020204" pitchFamily="34" charset="0"/>
              <a:buChar char="•"/>
            </a:pPr>
            <a:r>
              <a:rPr kumimoji="1" lang="ja-JP" altLang="en-US" sz="2800"/>
              <a:t>数値計算はやってみないとわからない</a:t>
            </a:r>
            <a:endParaRPr kumimoji="1" lang="en-US" altLang="ja-JP" sz="2800"/>
          </a:p>
          <a:p>
            <a:pPr marL="457200" indent="-457200">
              <a:buFont typeface="Arial" panose="020B0604020202020204" pitchFamily="34" charset="0"/>
              <a:buChar char="•"/>
            </a:pPr>
            <a:r>
              <a:rPr lang="ja-JP" altLang="en-US" sz="2800"/>
              <a:t>いろいろ考えるより、可能なら大規模計算で殴った方が早い</a:t>
            </a:r>
            <a:endParaRPr kumimoji="1" lang="ja-JP" altLang="en-US" sz="2800"/>
          </a:p>
        </p:txBody>
      </p:sp>
      <p:pic>
        <p:nvPicPr>
          <p:cNvPr id="5" name="Picture 2" descr="壊している人のイラスト（棒人間）">
            <a:extLst>
              <a:ext uri="{FF2B5EF4-FFF2-40B4-BE49-F238E27FC236}">
                <a16:creationId xmlns:a16="http://schemas.microsoft.com/office/drawing/2014/main" id="{6D76BD53-1400-25AE-A1D5-48A0B217A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365104"/>
            <a:ext cx="2376264" cy="192477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EC48A7-DF12-C906-CA8D-97D9DA816278}"/>
              </a:ext>
            </a:extLst>
          </p:cNvPr>
          <p:cNvSpPr txBox="1"/>
          <p:nvPr/>
        </p:nvSpPr>
        <p:spPr>
          <a:xfrm>
            <a:off x="0" y="5301208"/>
            <a:ext cx="6647974" cy="646331"/>
          </a:xfrm>
          <a:prstGeom prst="rect">
            <a:avLst/>
          </a:prstGeom>
          <a:noFill/>
        </p:spPr>
        <p:txBody>
          <a:bodyPr wrap="none" rtlCol="0">
            <a:spAutoFit/>
          </a:bodyPr>
          <a:lstStyle/>
          <a:p>
            <a:r>
              <a:rPr kumimoji="1" lang="ja-JP" altLang="en-US" sz="3600"/>
              <a:t>ノードを増やして並列数で殴れ</a:t>
            </a:r>
          </a:p>
        </p:txBody>
      </p:sp>
    </p:spTree>
    <p:extLst>
      <p:ext uri="{BB962C8B-B14F-4D97-AF65-F5344CB8AC3E}">
        <p14:creationId xmlns:p14="http://schemas.microsoft.com/office/powerpoint/2010/main" val="66925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0EC70F-0907-9A98-F795-801491BF60A1}"/>
              </a:ext>
            </a:extLst>
          </p:cNvPr>
          <p:cNvSpPr>
            <a:spLocks noGrp="1"/>
          </p:cNvSpPr>
          <p:nvPr>
            <p:ph type="body" sz="quarter" idx="10"/>
          </p:nvPr>
        </p:nvSpPr>
        <p:spPr/>
        <p:txBody>
          <a:bodyPr/>
          <a:lstStyle/>
          <a:p>
            <a:r>
              <a:rPr kumimoji="1" lang="ja-JP" altLang="en-US"/>
              <a:t>相図と相転移</a:t>
            </a:r>
          </a:p>
        </p:txBody>
      </p:sp>
      <p:cxnSp>
        <p:nvCxnSpPr>
          <p:cNvPr id="3" name="直線矢印コネクタ 2">
            <a:extLst>
              <a:ext uri="{FF2B5EF4-FFF2-40B4-BE49-F238E27FC236}">
                <a16:creationId xmlns:a16="http://schemas.microsoft.com/office/drawing/2014/main" id="{FD591E9A-4F76-32C2-611F-CABC8764AF5A}"/>
              </a:ext>
            </a:extLst>
          </p:cNvPr>
          <p:cNvCxnSpPr/>
          <p:nvPr/>
        </p:nvCxnSpPr>
        <p:spPr>
          <a:xfrm flipV="1">
            <a:off x="2265896" y="227687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67B165DA-D511-4763-CCF4-2029A6797095}"/>
              </a:ext>
            </a:extLst>
          </p:cNvPr>
          <p:cNvCxnSpPr>
            <a:cxnSpLocks/>
          </p:cNvCxnSpPr>
          <p:nvPr/>
        </p:nvCxnSpPr>
        <p:spPr>
          <a:xfrm>
            <a:off x="1977864" y="566124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433E261-D7AD-71AD-4F1E-D423B65F77EB}"/>
              </a:ext>
            </a:extLst>
          </p:cNvPr>
          <p:cNvSpPr/>
          <p:nvPr/>
        </p:nvSpPr>
        <p:spPr>
          <a:xfrm>
            <a:off x="2272387" y="407707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96E8902-9A96-E1BF-1C43-714F4E8B5CDC}"/>
              </a:ext>
            </a:extLst>
          </p:cNvPr>
          <p:cNvCxnSpPr>
            <a:cxnSpLocks/>
          </p:cNvCxnSpPr>
          <p:nvPr/>
        </p:nvCxnSpPr>
        <p:spPr>
          <a:xfrm flipH="1" flipV="1">
            <a:off x="2985976" y="234888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7A7AD6B4-C7CC-2B24-0397-A6165772A06E}"/>
              </a:ext>
            </a:extLst>
          </p:cNvPr>
          <p:cNvSpPr/>
          <p:nvPr/>
        </p:nvSpPr>
        <p:spPr>
          <a:xfrm>
            <a:off x="4205690" y="286472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6DEC732-06E7-D334-F008-789555D674E6}"/>
              </a:ext>
            </a:extLst>
          </p:cNvPr>
          <p:cNvSpPr txBox="1"/>
          <p:nvPr/>
        </p:nvSpPr>
        <p:spPr>
          <a:xfrm>
            <a:off x="4432627" y="4725144"/>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6A301E82-2E19-6DFD-F64D-1DEF20926751}"/>
              </a:ext>
            </a:extLst>
          </p:cNvPr>
          <p:cNvSpPr txBox="1"/>
          <p:nvPr/>
        </p:nvSpPr>
        <p:spPr>
          <a:xfrm>
            <a:off x="2913968" y="3789040"/>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ECB0D842-3127-8445-EE42-DFB24D697098}"/>
              </a:ext>
            </a:extLst>
          </p:cNvPr>
          <p:cNvSpPr txBox="1"/>
          <p:nvPr/>
        </p:nvSpPr>
        <p:spPr>
          <a:xfrm>
            <a:off x="4066096" y="2924944"/>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E78CCB13-CAE9-EE7E-7A0D-58ED5B26FE51}"/>
              </a:ext>
            </a:extLst>
          </p:cNvPr>
          <p:cNvSpPr txBox="1"/>
          <p:nvPr/>
        </p:nvSpPr>
        <p:spPr>
          <a:xfrm>
            <a:off x="1977864" y="1844824"/>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395133A0-60C5-143E-7726-6CC72AF47EB9}"/>
              </a:ext>
            </a:extLst>
          </p:cNvPr>
          <p:cNvSpPr txBox="1"/>
          <p:nvPr/>
        </p:nvSpPr>
        <p:spPr>
          <a:xfrm>
            <a:off x="6010312" y="5517232"/>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0225B81E-028F-16C8-4177-09A8340BC895}"/>
              </a:ext>
            </a:extLst>
          </p:cNvPr>
          <p:cNvSpPr/>
          <p:nvPr/>
        </p:nvSpPr>
        <p:spPr>
          <a:xfrm flipV="1">
            <a:off x="4172940" y="404860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C2BB13D-C30A-E573-F2CB-B28E7AE29B63}"/>
              </a:ext>
            </a:extLst>
          </p:cNvPr>
          <p:cNvSpPr/>
          <p:nvPr/>
        </p:nvSpPr>
        <p:spPr>
          <a:xfrm flipV="1">
            <a:off x="5667690" y="283551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0B2578C-D55E-D7E5-85DE-39F84D282A2B}"/>
              </a:ext>
            </a:extLst>
          </p:cNvPr>
          <p:cNvCxnSpPr>
            <a:cxnSpLocks/>
          </p:cNvCxnSpPr>
          <p:nvPr/>
        </p:nvCxnSpPr>
        <p:spPr>
          <a:xfrm>
            <a:off x="2121880" y="3573016"/>
            <a:ext cx="403244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89BA58C-729F-1B21-8160-A90C6AA32947}"/>
              </a:ext>
            </a:extLst>
          </p:cNvPr>
          <p:cNvSpPr txBox="1"/>
          <p:nvPr/>
        </p:nvSpPr>
        <p:spPr>
          <a:xfrm>
            <a:off x="1185776" y="335699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17" name="直線コネクタ 16">
            <a:extLst>
              <a:ext uri="{FF2B5EF4-FFF2-40B4-BE49-F238E27FC236}">
                <a16:creationId xmlns:a16="http://schemas.microsoft.com/office/drawing/2014/main" id="{67D297C9-670D-67DE-157A-F19DCAC1952F}"/>
              </a:ext>
            </a:extLst>
          </p:cNvPr>
          <p:cNvCxnSpPr>
            <a:cxnSpLocks/>
          </p:cNvCxnSpPr>
          <p:nvPr/>
        </p:nvCxnSpPr>
        <p:spPr>
          <a:xfrm>
            <a:off x="3856564"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A8560B9-51FB-6FA6-B4C1-F3AC6AA8D422}"/>
              </a:ext>
            </a:extLst>
          </p:cNvPr>
          <p:cNvSpPr txBox="1"/>
          <p:nvPr/>
        </p:nvSpPr>
        <p:spPr>
          <a:xfrm>
            <a:off x="3496523" y="5877272"/>
            <a:ext cx="646331" cy="369332"/>
          </a:xfrm>
          <a:prstGeom prst="rect">
            <a:avLst/>
          </a:prstGeom>
          <a:noFill/>
        </p:spPr>
        <p:txBody>
          <a:bodyPr wrap="none" rtlCol="0">
            <a:spAutoFit/>
          </a:bodyPr>
          <a:lstStyle/>
          <a:p>
            <a:r>
              <a:rPr kumimoji="1" lang="ja-JP" altLang="en-US"/>
              <a:t>融点</a:t>
            </a:r>
          </a:p>
        </p:txBody>
      </p:sp>
      <p:sp>
        <p:nvSpPr>
          <p:cNvPr id="19" name="楕円 18">
            <a:extLst>
              <a:ext uri="{FF2B5EF4-FFF2-40B4-BE49-F238E27FC236}">
                <a16:creationId xmlns:a16="http://schemas.microsoft.com/office/drawing/2014/main" id="{40C4D0D2-BB45-A9EC-81C7-8F37CEA95F91}"/>
              </a:ext>
            </a:extLst>
          </p:cNvPr>
          <p:cNvSpPr/>
          <p:nvPr/>
        </p:nvSpPr>
        <p:spPr>
          <a:xfrm>
            <a:off x="3784555"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A268873-BDBD-6DB1-AA2C-B23F2DEF04EA}"/>
              </a:ext>
            </a:extLst>
          </p:cNvPr>
          <p:cNvSpPr txBox="1"/>
          <p:nvPr/>
        </p:nvSpPr>
        <p:spPr>
          <a:xfrm>
            <a:off x="5872787" y="1988840"/>
            <a:ext cx="1723549" cy="461665"/>
          </a:xfrm>
          <a:prstGeom prst="rect">
            <a:avLst/>
          </a:prstGeom>
          <a:noFill/>
        </p:spPr>
        <p:txBody>
          <a:bodyPr wrap="none" rtlCol="0">
            <a:spAutoFit/>
          </a:bodyPr>
          <a:lstStyle/>
          <a:p>
            <a:r>
              <a:rPr lang="ja-JP" altLang="en-US" sz="2400"/>
              <a:t>水の状態図</a:t>
            </a:r>
            <a:endParaRPr kumimoji="1" lang="ja-JP" altLang="en-US" sz="2400"/>
          </a:p>
        </p:txBody>
      </p:sp>
      <p:sp>
        <p:nvSpPr>
          <p:cNvPr id="21" name="楕円 20">
            <a:extLst>
              <a:ext uri="{FF2B5EF4-FFF2-40B4-BE49-F238E27FC236}">
                <a16:creationId xmlns:a16="http://schemas.microsoft.com/office/drawing/2014/main" id="{F542BF1D-528B-E1B3-3E44-536B8CEC24B4}"/>
              </a:ext>
            </a:extLst>
          </p:cNvPr>
          <p:cNvSpPr/>
          <p:nvPr/>
        </p:nvSpPr>
        <p:spPr>
          <a:xfrm>
            <a:off x="5152707"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581B5004-29C1-E294-8296-E5C92B8393B8}"/>
              </a:ext>
            </a:extLst>
          </p:cNvPr>
          <p:cNvCxnSpPr>
            <a:cxnSpLocks/>
          </p:cNvCxnSpPr>
          <p:nvPr/>
        </p:nvCxnSpPr>
        <p:spPr>
          <a:xfrm>
            <a:off x="5224715"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1B169E5F-F9AD-AB20-2E9B-C5C21D10C8CE}"/>
              </a:ext>
            </a:extLst>
          </p:cNvPr>
          <p:cNvSpPr txBox="1"/>
          <p:nvPr/>
        </p:nvSpPr>
        <p:spPr>
          <a:xfrm>
            <a:off x="4908220" y="5868563"/>
            <a:ext cx="646331" cy="369332"/>
          </a:xfrm>
          <a:prstGeom prst="rect">
            <a:avLst/>
          </a:prstGeom>
          <a:noFill/>
        </p:spPr>
        <p:txBody>
          <a:bodyPr wrap="none" rtlCol="0">
            <a:spAutoFit/>
          </a:bodyPr>
          <a:lstStyle/>
          <a:p>
            <a:r>
              <a:rPr kumimoji="1" lang="ja-JP" altLang="en-US"/>
              <a:t>沸点</a:t>
            </a:r>
          </a:p>
        </p:txBody>
      </p:sp>
      <p:sp>
        <p:nvSpPr>
          <p:cNvPr id="24" name="テキスト ボックス 23">
            <a:extLst>
              <a:ext uri="{FF2B5EF4-FFF2-40B4-BE49-F238E27FC236}">
                <a16:creationId xmlns:a16="http://schemas.microsoft.com/office/drawing/2014/main" id="{67C75522-7ADD-6657-4748-3888BE200045}"/>
              </a:ext>
            </a:extLst>
          </p:cNvPr>
          <p:cNvSpPr txBox="1"/>
          <p:nvPr/>
        </p:nvSpPr>
        <p:spPr>
          <a:xfrm>
            <a:off x="323528" y="980728"/>
            <a:ext cx="6480720" cy="707886"/>
          </a:xfrm>
          <a:prstGeom prst="rect">
            <a:avLst/>
          </a:prstGeom>
          <a:noFill/>
        </p:spPr>
        <p:txBody>
          <a:bodyPr wrap="square" rtlCol="0">
            <a:spAutoFit/>
          </a:bodyPr>
          <a:lstStyle/>
          <a:p>
            <a:r>
              <a:rPr kumimoji="1" lang="ja-JP" altLang="en-US" sz="2000"/>
              <a:t>圧力を固定して、温度を低温から高温にあげていくと、固体→液体→気体と</a:t>
            </a:r>
            <a:r>
              <a:rPr lang="ja-JP" altLang="en-US" sz="2000"/>
              <a:t>相転移する</a:t>
            </a:r>
            <a:endParaRPr kumimoji="1" lang="ja-JP" altLang="en-US" sz="2000"/>
          </a:p>
        </p:txBody>
      </p:sp>
      <p:sp>
        <p:nvSpPr>
          <p:cNvPr id="25" name="テキスト ボックス 24">
            <a:extLst>
              <a:ext uri="{FF2B5EF4-FFF2-40B4-BE49-F238E27FC236}">
                <a16:creationId xmlns:a16="http://schemas.microsoft.com/office/drawing/2014/main" id="{8EEE4793-CAF2-5BD4-DA28-D4D231FA5D21}"/>
              </a:ext>
            </a:extLst>
          </p:cNvPr>
          <p:cNvSpPr txBox="1"/>
          <p:nvPr/>
        </p:nvSpPr>
        <p:spPr>
          <a:xfrm>
            <a:off x="971600" y="6309320"/>
            <a:ext cx="6853158" cy="400110"/>
          </a:xfrm>
          <a:prstGeom prst="rect">
            <a:avLst/>
          </a:prstGeom>
          <a:noFill/>
        </p:spPr>
        <p:txBody>
          <a:bodyPr wrap="none" rtlCol="0">
            <a:spAutoFit/>
          </a:bodyPr>
          <a:lstStyle/>
          <a:p>
            <a:r>
              <a:rPr kumimoji="1" lang="ja-JP" altLang="en-US" sz="2000"/>
              <a:t>以下では、気体と液体の間の相転移、</a:t>
            </a:r>
            <a:r>
              <a:rPr lang="ja-JP" altLang="en-US" sz="2000"/>
              <a:t>「気液転移」を扱う</a:t>
            </a:r>
            <a:endParaRPr kumimoji="1" lang="en-US" altLang="ja-JP" sz="2000"/>
          </a:p>
        </p:txBody>
      </p:sp>
    </p:spTree>
    <p:extLst>
      <p:ext uri="{BB962C8B-B14F-4D97-AF65-F5344CB8AC3E}">
        <p14:creationId xmlns:p14="http://schemas.microsoft.com/office/powerpoint/2010/main" val="408539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F6AEDC-3077-98EC-ECD5-AE4C16494C64}"/>
              </a:ext>
            </a:extLst>
          </p:cNvPr>
          <p:cNvSpPr>
            <a:spLocks noGrp="1"/>
          </p:cNvSpPr>
          <p:nvPr>
            <p:ph type="body" sz="quarter" idx="10"/>
          </p:nvPr>
        </p:nvSpPr>
        <p:spPr/>
        <p:txBody>
          <a:bodyPr/>
          <a:lstStyle/>
          <a:p>
            <a:r>
              <a:rPr lang="ja-JP" altLang="en-US"/>
              <a:t>気液転移</a:t>
            </a:r>
            <a:endParaRPr kumimoji="1" lang="ja-JP" altLang="en-US"/>
          </a:p>
        </p:txBody>
      </p:sp>
      <p:sp>
        <p:nvSpPr>
          <p:cNvPr id="3" name="テキスト ボックス 2">
            <a:extLst>
              <a:ext uri="{FF2B5EF4-FFF2-40B4-BE49-F238E27FC236}">
                <a16:creationId xmlns:a16="http://schemas.microsoft.com/office/drawing/2014/main" id="{7698F085-A1D2-420B-DCD4-86B54401DCF3}"/>
              </a:ext>
            </a:extLst>
          </p:cNvPr>
          <p:cNvSpPr txBox="1"/>
          <p:nvPr/>
        </p:nvSpPr>
        <p:spPr>
          <a:xfrm>
            <a:off x="319990" y="1052736"/>
            <a:ext cx="8802410" cy="461665"/>
          </a:xfrm>
          <a:prstGeom prst="rect">
            <a:avLst/>
          </a:prstGeom>
          <a:noFill/>
        </p:spPr>
        <p:txBody>
          <a:bodyPr wrap="none" rtlCol="0">
            <a:spAutoFit/>
          </a:bodyPr>
          <a:lstStyle/>
          <a:p>
            <a:r>
              <a:rPr lang="ja-JP" altLang="en-US" sz="2400"/>
              <a:t>相転移のうち液相と気相の間の相転移を特に気液転移と呼ぶ</a:t>
            </a:r>
            <a:endParaRPr kumimoji="1" lang="ja-JP" altLang="en-US" sz="2400"/>
          </a:p>
        </p:txBody>
      </p:sp>
      <p:grpSp>
        <p:nvGrpSpPr>
          <p:cNvPr id="16" name="グループ化 15">
            <a:extLst>
              <a:ext uri="{FF2B5EF4-FFF2-40B4-BE49-F238E27FC236}">
                <a16:creationId xmlns:a16="http://schemas.microsoft.com/office/drawing/2014/main" id="{BF0DBA60-ECE3-5420-9BE9-6A329683A6F7}"/>
              </a:ext>
            </a:extLst>
          </p:cNvPr>
          <p:cNvGrpSpPr/>
          <p:nvPr/>
        </p:nvGrpSpPr>
        <p:grpSpPr>
          <a:xfrm>
            <a:off x="1619672" y="2492896"/>
            <a:ext cx="1728192" cy="2232248"/>
            <a:chOff x="1547664" y="2852936"/>
            <a:chExt cx="1728192" cy="2232248"/>
          </a:xfrm>
        </p:grpSpPr>
        <p:sp>
          <p:nvSpPr>
            <p:cNvPr id="4" name="楕円 3">
              <a:extLst>
                <a:ext uri="{FF2B5EF4-FFF2-40B4-BE49-F238E27FC236}">
                  <a16:creationId xmlns:a16="http://schemas.microsoft.com/office/drawing/2014/main" id="{934B66FA-22E7-61BB-CE4E-B985A4999C7A}"/>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010AF2C-1F93-3575-5921-8EA756C8A2E4}"/>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D55EC6EA-3ADF-1C10-6F5B-972F65BF79C4}"/>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E522757-8643-3820-77F4-443E183BE47E}"/>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E0337C75-2B06-A927-E069-536665370DC4}"/>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a:extLst>
                <a:ext uri="{FF2B5EF4-FFF2-40B4-BE49-F238E27FC236}">
                  <a16:creationId xmlns:a16="http://schemas.microsoft.com/office/drawing/2014/main" id="{72ABA3AB-B59A-88DA-502B-CE204E8EE86B}"/>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D0DB626-9E0B-1F45-9E6D-92AB5D115D17}"/>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2" name="Picture 4" descr="アルコールランプと金網のイラスト">
            <a:extLst>
              <a:ext uri="{FF2B5EF4-FFF2-40B4-BE49-F238E27FC236}">
                <a16:creationId xmlns:a16="http://schemas.microsoft.com/office/drawing/2014/main" id="{1CE562B4-D61B-CAB8-15B6-1468B3C02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820" y="33706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ビーカーのイラスト（空）">
            <a:extLst>
              <a:ext uri="{FF2B5EF4-FFF2-40B4-BE49-F238E27FC236}">
                <a16:creationId xmlns:a16="http://schemas.microsoft.com/office/drawing/2014/main" id="{1CE66E0B-0C41-5484-15FD-21C5675812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3844" y="2290564"/>
            <a:ext cx="1224136" cy="1448682"/>
          </a:xfrm>
          <a:prstGeom prst="rect">
            <a:avLst/>
          </a:prstGeom>
          <a:noFill/>
          <a:extLst>
            <a:ext uri="{909E8E84-426E-40DD-AFC4-6F175D3DCCD1}">
              <a14:hiddenFill xmlns:a14="http://schemas.microsoft.com/office/drawing/2010/main">
                <a:solidFill>
                  <a:srgbClr val="FFFFFF"/>
                </a:solidFill>
              </a14:hiddenFill>
            </a:ext>
          </a:extLst>
        </p:spPr>
      </p:pic>
      <p:sp>
        <p:nvSpPr>
          <p:cNvPr id="15" name="四角形: 角を丸くする 14">
            <a:extLst>
              <a:ext uri="{FF2B5EF4-FFF2-40B4-BE49-F238E27FC236}">
                <a16:creationId xmlns:a16="http://schemas.microsoft.com/office/drawing/2014/main" id="{AAC5FC59-C7FE-5708-E852-02E6EE826390}"/>
              </a:ext>
            </a:extLst>
          </p:cNvPr>
          <p:cNvSpPr/>
          <p:nvPr/>
        </p:nvSpPr>
        <p:spPr>
          <a:xfrm>
            <a:off x="6159708" y="2722612"/>
            <a:ext cx="936104" cy="93610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D20795-6854-7B49-63A8-2BAC1ABEE74C}"/>
              </a:ext>
            </a:extLst>
          </p:cNvPr>
          <p:cNvSpPr/>
          <p:nvPr/>
        </p:nvSpPr>
        <p:spPr>
          <a:xfrm>
            <a:off x="6149548" y="2671812"/>
            <a:ext cx="956424" cy="266824"/>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C78CFB2-66BD-FEFD-B22E-75B4915610B0}"/>
              </a:ext>
            </a:extLst>
          </p:cNvPr>
          <p:cNvSpPr/>
          <p:nvPr/>
        </p:nvSpPr>
        <p:spPr>
          <a:xfrm>
            <a:off x="6241876" y="3226668"/>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54600629-DEC6-D41E-AFE4-F6B1A7C27E27}"/>
              </a:ext>
            </a:extLst>
          </p:cNvPr>
          <p:cNvSpPr/>
          <p:nvPr/>
        </p:nvSpPr>
        <p:spPr>
          <a:xfrm>
            <a:off x="6457900" y="293863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DA1909-2D6A-954B-3AFC-804AD9AD7B57}"/>
              </a:ext>
            </a:extLst>
          </p:cNvPr>
          <p:cNvSpPr/>
          <p:nvPr/>
        </p:nvSpPr>
        <p:spPr>
          <a:xfrm>
            <a:off x="6673924" y="3370684"/>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65F84FE-AF5F-6FBD-9A25-8D9FDF33ECA7}"/>
              </a:ext>
            </a:extLst>
          </p:cNvPr>
          <p:cNvSpPr txBox="1"/>
          <p:nvPr/>
        </p:nvSpPr>
        <p:spPr>
          <a:xfrm>
            <a:off x="1979712" y="1772816"/>
            <a:ext cx="1005403" cy="584775"/>
          </a:xfrm>
          <a:prstGeom prst="rect">
            <a:avLst/>
          </a:prstGeom>
          <a:noFill/>
        </p:spPr>
        <p:txBody>
          <a:bodyPr wrap="none" rtlCol="0">
            <a:spAutoFit/>
          </a:bodyPr>
          <a:lstStyle/>
          <a:p>
            <a:r>
              <a:rPr kumimoji="1" lang="ja-JP" altLang="en-US" sz="3200"/>
              <a:t>蒸発</a:t>
            </a:r>
          </a:p>
        </p:txBody>
      </p:sp>
      <p:sp>
        <p:nvSpPr>
          <p:cNvPr id="24" name="テキスト ボックス 23">
            <a:extLst>
              <a:ext uri="{FF2B5EF4-FFF2-40B4-BE49-F238E27FC236}">
                <a16:creationId xmlns:a16="http://schemas.microsoft.com/office/drawing/2014/main" id="{83ADC50B-E9C0-0184-4AFA-E15D76D46CBB}"/>
              </a:ext>
            </a:extLst>
          </p:cNvPr>
          <p:cNvSpPr txBox="1"/>
          <p:nvPr/>
        </p:nvSpPr>
        <p:spPr>
          <a:xfrm>
            <a:off x="6025852" y="1642492"/>
            <a:ext cx="1005403" cy="584775"/>
          </a:xfrm>
          <a:prstGeom prst="rect">
            <a:avLst/>
          </a:prstGeom>
          <a:noFill/>
        </p:spPr>
        <p:txBody>
          <a:bodyPr wrap="none" rtlCol="0">
            <a:spAutoFit/>
          </a:bodyPr>
          <a:lstStyle/>
          <a:p>
            <a:r>
              <a:rPr lang="ja-JP" altLang="en-US" sz="3200"/>
              <a:t>沸騰</a:t>
            </a:r>
            <a:endParaRPr kumimoji="1" lang="ja-JP" altLang="en-US" sz="3200"/>
          </a:p>
        </p:txBody>
      </p:sp>
      <p:sp>
        <p:nvSpPr>
          <p:cNvPr id="20" name="テキスト ボックス 19">
            <a:extLst>
              <a:ext uri="{FF2B5EF4-FFF2-40B4-BE49-F238E27FC236}">
                <a16:creationId xmlns:a16="http://schemas.microsoft.com/office/drawing/2014/main" id="{38CAC7DE-378F-F960-FE12-6E67EFFA8372}"/>
              </a:ext>
            </a:extLst>
          </p:cNvPr>
          <p:cNvSpPr txBox="1"/>
          <p:nvPr/>
        </p:nvSpPr>
        <p:spPr>
          <a:xfrm>
            <a:off x="251520" y="5157192"/>
            <a:ext cx="4801314" cy="830997"/>
          </a:xfrm>
          <a:prstGeom prst="rect">
            <a:avLst/>
          </a:prstGeom>
          <a:noFill/>
        </p:spPr>
        <p:txBody>
          <a:bodyPr wrap="none" rtlCol="0">
            <a:spAutoFit/>
          </a:bodyPr>
          <a:lstStyle/>
          <a:p>
            <a:r>
              <a:rPr kumimoji="1" lang="ja-JP" altLang="en-US" sz="2400"/>
              <a:t>コップに水を入れて放置すると、</a:t>
            </a:r>
            <a:endParaRPr kumimoji="1" lang="en-US" altLang="ja-JP" sz="2400"/>
          </a:p>
          <a:p>
            <a:r>
              <a:rPr lang="ja-JP" altLang="en-US" sz="2400"/>
              <a:t>やがて水が</a:t>
            </a:r>
            <a:r>
              <a:rPr lang="ja-JP" altLang="en-US" sz="2400">
                <a:solidFill>
                  <a:srgbClr val="FF0000"/>
                </a:solidFill>
              </a:rPr>
              <a:t>蒸発</a:t>
            </a:r>
            <a:r>
              <a:rPr lang="ja-JP" altLang="en-US" sz="2400"/>
              <a:t>してなくなる</a:t>
            </a:r>
            <a:endParaRPr kumimoji="1" lang="ja-JP" altLang="en-US" sz="2400"/>
          </a:p>
        </p:txBody>
      </p:sp>
      <p:sp>
        <p:nvSpPr>
          <p:cNvPr id="26" name="テキスト ボックス 25">
            <a:extLst>
              <a:ext uri="{FF2B5EF4-FFF2-40B4-BE49-F238E27FC236}">
                <a16:creationId xmlns:a16="http://schemas.microsoft.com/office/drawing/2014/main" id="{86D379CD-0A3C-06F4-FDFD-89D5419BBAD8}"/>
              </a:ext>
            </a:extLst>
          </p:cNvPr>
          <p:cNvSpPr txBox="1"/>
          <p:nvPr/>
        </p:nvSpPr>
        <p:spPr>
          <a:xfrm>
            <a:off x="5007205" y="5157192"/>
            <a:ext cx="4049507" cy="830997"/>
          </a:xfrm>
          <a:prstGeom prst="rect">
            <a:avLst/>
          </a:prstGeom>
          <a:noFill/>
        </p:spPr>
        <p:txBody>
          <a:bodyPr wrap="none" rtlCol="0">
            <a:spAutoFit/>
          </a:bodyPr>
          <a:lstStyle/>
          <a:p>
            <a:r>
              <a:rPr kumimoji="1" lang="ja-JP" altLang="en-US" sz="2400"/>
              <a:t>水を加熱すると、</a:t>
            </a:r>
            <a:r>
              <a:rPr kumimoji="1" lang="en-US" altLang="ja-JP" sz="2400"/>
              <a:t>1</a:t>
            </a:r>
            <a:r>
              <a:rPr kumimoji="1" lang="ja-JP" altLang="en-US" sz="2400"/>
              <a:t>気圧では</a:t>
            </a:r>
            <a:endParaRPr kumimoji="1" lang="en-US" altLang="ja-JP" sz="2400"/>
          </a:p>
          <a:p>
            <a:r>
              <a:rPr kumimoji="1" lang="ja-JP" altLang="en-US" sz="2400"/>
              <a:t>約</a:t>
            </a:r>
            <a:r>
              <a:rPr kumimoji="1" lang="en-US" altLang="ja-JP" sz="2400"/>
              <a:t>100</a:t>
            </a:r>
            <a:r>
              <a:rPr kumimoji="1" lang="ja-JP" altLang="en-US" sz="2400"/>
              <a:t>度で</a:t>
            </a:r>
            <a:r>
              <a:rPr kumimoji="1" lang="ja-JP" altLang="en-US" sz="2400">
                <a:solidFill>
                  <a:srgbClr val="FF0000"/>
                </a:solidFill>
              </a:rPr>
              <a:t>沸騰</a:t>
            </a:r>
            <a:r>
              <a:rPr kumimoji="1" lang="ja-JP" altLang="en-US" sz="2400"/>
              <a:t>する</a:t>
            </a:r>
          </a:p>
        </p:txBody>
      </p:sp>
      <p:sp>
        <p:nvSpPr>
          <p:cNvPr id="23" name="テキスト ボックス 22">
            <a:extLst>
              <a:ext uri="{FF2B5EF4-FFF2-40B4-BE49-F238E27FC236}">
                <a16:creationId xmlns:a16="http://schemas.microsoft.com/office/drawing/2014/main" id="{738A35DF-D065-B0F5-3E73-A50CAE54ABA1}"/>
              </a:ext>
            </a:extLst>
          </p:cNvPr>
          <p:cNvSpPr txBox="1"/>
          <p:nvPr/>
        </p:nvSpPr>
        <p:spPr>
          <a:xfrm>
            <a:off x="971600" y="6165304"/>
            <a:ext cx="7007046" cy="523220"/>
          </a:xfrm>
          <a:prstGeom prst="rect">
            <a:avLst/>
          </a:prstGeom>
          <a:noFill/>
        </p:spPr>
        <p:txBody>
          <a:bodyPr wrap="none" rtlCol="0">
            <a:spAutoFit/>
          </a:bodyPr>
          <a:lstStyle/>
          <a:p>
            <a:r>
              <a:rPr kumimoji="1" lang="ja-JP" altLang="en-US" sz="2800"/>
              <a:t>「蒸発」と「沸騰」の違いはなんだろう？</a:t>
            </a:r>
          </a:p>
        </p:txBody>
      </p:sp>
    </p:spTree>
    <p:extLst>
      <p:ext uri="{BB962C8B-B14F-4D97-AF65-F5344CB8AC3E}">
        <p14:creationId xmlns:p14="http://schemas.microsoft.com/office/powerpoint/2010/main" val="201548582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7831</TotalTime>
  <Words>4346</Words>
  <Application>Microsoft Office PowerPoint</Application>
  <PresentationFormat>画面に合わせる (4:3)</PresentationFormat>
  <Paragraphs>680</Paragraphs>
  <Slides>77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HGｺﾞｼｯｸE</vt:lpstr>
      <vt:lpstr>Hiragino Kaku Gothic ProN</vt:lpstr>
      <vt:lpstr>游ゴシック</vt:lpstr>
      <vt:lpstr>Arial</vt:lpstr>
      <vt:lpstr>Cambria Math</vt:lpstr>
      <vt:lpstr>Roboto</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1088</cp:revision>
  <dcterms:created xsi:type="dcterms:W3CDTF">2019-01-02T05:23:01Z</dcterms:created>
  <dcterms:modified xsi:type="dcterms:W3CDTF">2022-08-06T08:00:51Z</dcterms:modified>
</cp:coreProperties>
</file>